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8" r:id="rId1"/>
  </p:sldMasterIdLst>
  <p:notesMasterIdLst>
    <p:notesMasterId r:id="rId57"/>
  </p:notesMasterIdLst>
  <p:handoutMasterIdLst>
    <p:handoutMasterId r:id="rId58"/>
  </p:handoutMasterIdLst>
  <p:sldIdLst>
    <p:sldId id="936" r:id="rId2"/>
    <p:sldId id="1056" r:id="rId3"/>
    <p:sldId id="1059" r:id="rId4"/>
    <p:sldId id="259" r:id="rId5"/>
    <p:sldId id="949" r:id="rId6"/>
    <p:sldId id="937" r:id="rId7"/>
    <p:sldId id="327" r:id="rId8"/>
    <p:sldId id="955" r:id="rId9"/>
    <p:sldId id="948" r:id="rId10"/>
    <p:sldId id="947" r:id="rId11"/>
    <p:sldId id="951" r:id="rId12"/>
    <p:sldId id="952" r:id="rId13"/>
    <p:sldId id="958" r:id="rId14"/>
    <p:sldId id="335" r:id="rId15"/>
    <p:sldId id="1127" r:id="rId16"/>
    <p:sldId id="1142" r:id="rId17"/>
    <p:sldId id="340" r:id="rId18"/>
    <p:sldId id="281" r:id="rId19"/>
    <p:sldId id="956" r:id="rId20"/>
    <p:sldId id="336" r:id="rId21"/>
    <p:sldId id="306" r:id="rId22"/>
    <p:sldId id="326" r:id="rId23"/>
    <p:sldId id="1064" r:id="rId24"/>
    <p:sldId id="1065" r:id="rId25"/>
    <p:sldId id="1066" r:id="rId26"/>
    <p:sldId id="1067" r:id="rId27"/>
    <p:sldId id="1068" r:id="rId28"/>
    <p:sldId id="1069" r:id="rId29"/>
    <p:sldId id="1073" r:id="rId30"/>
    <p:sldId id="1074" r:id="rId31"/>
    <p:sldId id="1075" r:id="rId32"/>
    <p:sldId id="1076" r:id="rId33"/>
    <p:sldId id="1079" r:id="rId34"/>
    <p:sldId id="1080" r:id="rId35"/>
    <p:sldId id="1143" r:id="rId36"/>
    <p:sldId id="1144" r:id="rId37"/>
    <p:sldId id="1145" r:id="rId38"/>
    <p:sldId id="1146" r:id="rId39"/>
    <p:sldId id="1147" r:id="rId40"/>
    <p:sldId id="293" r:id="rId41"/>
    <p:sldId id="294" r:id="rId42"/>
    <p:sldId id="296" r:id="rId43"/>
    <p:sldId id="312" r:id="rId44"/>
    <p:sldId id="313" r:id="rId45"/>
    <p:sldId id="298" r:id="rId46"/>
    <p:sldId id="297" r:id="rId47"/>
    <p:sldId id="314" r:id="rId48"/>
    <p:sldId id="315" r:id="rId49"/>
    <p:sldId id="316" r:id="rId50"/>
    <p:sldId id="299" r:id="rId51"/>
    <p:sldId id="318" r:id="rId52"/>
    <p:sldId id="1096" r:id="rId53"/>
    <p:sldId id="1131" r:id="rId54"/>
    <p:sldId id="1140" r:id="rId55"/>
    <p:sldId id="114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a.haynes@ctschoolfinance.org" initials="e" lastIdx="19" clrIdx="0">
    <p:extLst>
      <p:ext uri="{19B8F6BF-5375-455C-9EA6-DF929625EA0E}">
        <p15:presenceInfo xmlns:p15="http://schemas.microsoft.com/office/powerpoint/2012/main" userId="c6d460d4b26b74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39F"/>
    <a:srgbClr val="EFF0F0"/>
    <a:srgbClr val="EFF3EA"/>
    <a:srgbClr val="C1DAE5"/>
    <a:srgbClr val="022048"/>
    <a:srgbClr val="1B1F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8" autoAdjust="0"/>
    <p:restoredTop sz="87346" autoAdjust="0"/>
  </p:normalViewPr>
  <p:slideViewPr>
    <p:cSldViewPr snapToGrid="0" snapToObjects="1">
      <p:cViewPr varScale="1">
        <p:scale>
          <a:sx n="97" d="100"/>
          <a:sy n="97" d="100"/>
        </p:scale>
        <p:origin x="1896" y="192"/>
      </p:cViewPr>
      <p:guideLst>
        <p:guide orient="horz" pos="2160"/>
        <p:guide pos="2880"/>
      </p:guideLst>
    </p:cSldViewPr>
  </p:slideViewPr>
  <p:outlineViewPr>
    <p:cViewPr>
      <p:scale>
        <a:sx n="33" d="100"/>
        <a:sy n="33" d="100"/>
      </p:scale>
      <p:origin x="0" y="360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28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solidFill>
                  <a:schemeClr val="tx1"/>
                </a:solidFill>
                <a:latin typeface="Century Gothic"/>
              </a:rPr>
              <a:t>Funding</a:t>
            </a:r>
            <a:r>
              <a:rPr lang="en-US" sz="1600" baseline="0" dirty="0">
                <a:solidFill>
                  <a:schemeClr val="tx1"/>
                </a:solidFill>
                <a:latin typeface="Century Gothic"/>
              </a:rPr>
              <a:t> by Source ($Billions)</a:t>
            </a:r>
            <a:endParaRPr lang="en-US" sz="1600" dirty="0">
              <a:solidFill>
                <a:schemeClr val="tx1"/>
              </a:solidFill>
              <a:latin typeface="Century Gothic"/>
            </a:endParaRPr>
          </a:p>
        </c:rich>
      </c:tx>
      <c:overlay val="0"/>
      <c:spPr>
        <a:noFill/>
        <a:ln>
          <a:noFill/>
        </a:ln>
        <a:effectLst/>
      </c:spPr>
    </c:title>
    <c:autoTitleDeleted val="0"/>
    <c:plotArea>
      <c:layout/>
      <c:barChart>
        <c:barDir val="col"/>
        <c:grouping val="stacked"/>
        <c:varyColors val="0"/>
        <c:ser>
          <c:idx val="0"/>
          <c:order val="0"/>
          <c:tx>
            <c:strRef>
              <c:f>Sheet1!$B$1</c:f>
              <c:strCache>
                <c:ptCount val="1"/>
                <c:pt idx="0">
                  <c:v>From Local Sources</c:v>
                </c:pt>
              </c:strCache>
            </c:strRef>
          </c:tx>
          <c:spPr>
            <a:solidFill>
              <a:srgbClr val="4B6B8B"/>
            </a:solidFill>
            <a:ln>
              <a:noFill/>
            </a:ln>
            <a:effectLst/>
          </c:spPr>
          <c:invertIfNegative val="0"/>
          <c:dLbls>
            <c:numFmt formatCode="&quot;$&quot;#,##0.00" sourceLinked="0"/>
            <c:spPr>
              <a:noFill/>
              <a:ln>
                <a:noFill/>
              </a:ln>
              <a:effectLst/>
            </c:spPr>
            <c:txPr>
              <a:bodyPr/>
              <a:lstStyle/>
              <a:p>
                <a:pPr>
                  <a:defRPr sz="1400">
                    <a:solidFill>
                      <a:schemeClr val="bg1"/>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Connecticut</c:v>
                </c:pt>
              </c:strCache>
            </c:strRef>
          </c:cat>
          <c:val>
            <c:numRef>
              <c:f>Sheet1!$B$2</c:f>
              <c:numCache>
                <c:formatCode>General</c:formatCode>
                <c:ptCount val="1"/>
                <c:pt idx="0">
                  <c:v>7</c:v>
                </c:pt>
              </c:numCache>
            </c:numRef>
          </c:val>
          <c:extLst>
            <c:ext xmlns:c16="http://schemas.microsoft.com/office/drawing/2014/chart" uri="{C3380CC4-5D6E-409C-BE32-E72D297353CC}">
              <c16:uniqueId val="{00000000-36A1-AA43-B3FE-55C9A82F06CD}"/>
            </c:ext>
          </c:extLst>
        </c:ser>
        <c:ser>
          <c:idx val="1"/>
          <c:order val="1"/>
          <c:tx>
            <c:strRef>
              <c:f>Sheet1!$C$1</c:f>
              <c:strCache>
                <c:ptCount val="1"/>
                <c:pt idx="0">
                  <c:v>From State Sources</c:v>
                </c:pt>
              </c:strCache>
            </c:strRef>
          </c:tx>
          <c:spPr>
            <a:solidFill>
              <a:srgbClr val="DB69A2"/>
            </a:solidFill>
            <a:ln>
              <a:noFill/>
            </a:ln>
            <a:effectLst/>
          </c:spPr>
          <c:invertIfNegative val="0"/>
          <c:dLbls>
            <c:numFmt formatCode="&quot;$&quot;#,##0.00" sourceLinked="0"/>
            <c:spPr>
              <a:noFill/>
              <a:ln>
                <a:noFill/>
              </a:ln>
              <a:effectLst/>
            </c:spPr>
            <c:txPr>
              <a:bodyPr/>
              <a:lstStyle/>
              <a:p>
                <a:pPr>
                  <a:defRPr sz="1400">
                    <a:solidFill>
                      <a:srgbClr val="FFFFFF"/>
                    </a:solidFill>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Connecticut</c:v>
                </c:pt>
              </c:strCache>
            </c:strRef>
          </c:cat>
          <c:val>
            <c:numRef>
              <c:f>Sheet1!$C$2</c:f>
              <c:numCache>
                <c:formatCode>General</c:formatCode>
                <c:ptCount val="1"/>
                <c:pt idx="0">
                  <c:v>4.5</c:v>
                </c:pt>
              </c:numCache>
            </c:numRef>
          </c:val>
          <c:extLst>
            <c:ext xmlns:c16="http://schemas.microsoft.com/office/drawing/2014/chart" uri="{C3380CC4-5D6E-409C-BE32-E72D297353CC}">
              <c16:uniqueId val="{00000001-36A1-AA43-B3FE-55C9A82F06CD}"/>
            </c:ext>
          </c:extLst>
        </c:ser>
        <c:ser>
          <c:idx val="2"/>
          <c:order val="2"/>
          <c:tx>
            <c:strRef>
              <c:f>Sheet1!$D$1</c:f>
              <c:strCache>
                <c:ptCount val="1"/>
                <c:pt idx="0">
                  <c:v>From Federal Sources</c:v>
                </c:pt>
              </c:strCache>
            </c:strRef>
          </c:tx>
          <c:spPr>
            <a:solidFill>
              <a:srgbClr val="F46D64"/>
            </a:solidFill>
            <a:ln>
              <a:noFill/>
            </a:ln>
            <a:effectLst/>
          </c:spPr>
          <c:invertIfNegative val="0"/>
          <c:dLbls>
            <c:dLbl>
              <c:idx val="0"/>
              <c:layout>
                <c:manualLayout>
                  <c:x val="0"/>
                  <c:y val="-4.443392232577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A1-AA43-B3FE-55C9A82F06CD}"/>
                </c:ext>
              </c:extLst>
            </c:dLbl>
            <c:numFmt formatCode="&quot;$&quot;#,##0.00" sourceLinked="0"/>
            <c:spPr>
              <a:noFill/>
              <a:ln>
                <a:noFill/>
              </a:ln>
              <a:effectLst/>
            </c:spPr>
            <c:txPr>
              <a:bodyPr/>
              <a:lstStyle/>
              <a:p>
                <a:pPr>
                  <a:defRPr sz="1400">
                    <a:latin typeface="Century Gothic"/>
                    <a:cs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Connecticut</c:v>
                </c:pt>
              </c:strCache>
            </c:strRef>
          </c:cat>
          <c:val>
            <c:numRef>
              <c:f>Sheet1!$D$2</c:f>
              <c:numCache>
                <c:formatCode>General</c:formatCode>
                <c:ptCount val="1"/>
                <c:pt idx="0">
                  <c:v>0.51</c:v>
                </c:pt>
              </c:numCache>
            </c:numRef>
          </c:val>
          <c:extLst>
            <c:ext xmlns:c16="http://schemas.microsoft.com/office/drawing/2014/chart" uri="{C3380CC4-5D6E-409C-BE32-E72D297353CC}">
              <c16:uniqueId val="{00000003-36A1-AA43-B3FE-55C9A82F06CD}"/>
            </c:ext>
          </c:extLst>
        </c:ser>
        <c:dLbls>
          <c:showLegendKey val="0"/>
          <c:showVal val="0"/>
          <c:showCatName val="0"/>
          <c:showSerName val="0"/>
          <c:showPercent val="0"/>
          <c:showBubbleSize val="0"/>
        </c:dLbls>
        <c:gapWidth val="150"/>
        <c:overlap val="100"/>
        <c:axId val="-2093610776"/>
        <c:axId val="-2093607256"/>
      </c:barChart>
      <c:catAx>
        <c:axId val="-2093610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Century Gothic"/>
                <a:ea typeface="+mn-ea"/>
                <a:cs typeface="Century Gothic"/>
              </a:defRPr>
            </a:pPr>
            <a:endParaRPr lang="en-US"/>
          </a:p>
        </c:txPr>
        <c:crossAx val="-2093607256"/>
        <c:crosses val="autoZero"/>
        <c:auto val="1"/>
        <c:lblAlgn val="ctr"/>
        <c:lblOffset val="100"/>
        <c:noMultiLvlLbl val="0"/>
      </c:catAx>
      <c:valAx>
        <c:axId val="-2093607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000000"/>
                    </a:solidFill>
                    <a:latin typeface="+mn-lt"/>
                    <a:ea typeface="+mn-ea"/>
                    <a:cs typeface="+mn-cs"/>
                  </a:defRPr>
                </a:pPr>
                <a:r>
                  <a:rPr lang="en-US" sz="1200" dirty="0">
                    <a:solidFill>
                      <a:srgbClr val="000000"/>
                    </a:solidFill>
                    <a:latin typeface="Century Gothic"/>
                  </a:rPr>
                  <a:t>Funding ($Billions)</a:t>
                </a:r>
              </a:p>
            </c:rich>
          </c:tx>
          <c:layout>
            <c:manualLayout>
              <c:xMode val="edge"/>
              <c:yMode val="edge"/>
              <c:x val="4.3668122270742304E-3"/>
              <c:y val="0.34941670272306502"/>
            </c:manualLayout>
          </c:layout>
          <c:overlay val="0"/>
          <c:spPr>
            <a:noFill/>
            <a:ln>
              <a:noFill/>
            </a:ln>
            <a:effectLst/>
          </c:sp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a:ea typeface="+mn-ea"/>
                <a:cs typeface="Century Gothic"/>
              </a:defRPr>
            </a:pPr>
            <a:endParaRPr lang="en-US"/>
          </a:p>
        </c:txPr>
        <c:crossAx val="-2093610776"/>
        <c:crosses val="autoZero"/>
        <c:crossBetween val="between"/>
      </c:valAx>
      <c:spPr>
        <a:noFill/>
        <a:ln>
          <a:noFill/>
        </a:ln>
        <a:effectLst/>
      </c:spPr>
    </c:plotArea>
    <c:legend>
      <c:legendPos val="r"/>
      <c:layout>
        <c:manualLayout>
          <c:xMode val="edge"/>
          <c:yMode val="edge"/>
          <c:x val="0.67015102800658333"/>
          <c:y val="0.34700047699407399"/>
          <c:w val="0.31674843508777434"/>
          <c:h val="0.4671756935948679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Century Gothic"/>
              <a:ea typeface="+mn-ea"/>
              <a:cs typeface="Century Gothic"/>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entury Gothic"/>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4820E5-3EB0-BF4F-BAC4-975DD8E9F840}" type="datetimeFigureOut">
              <a:rPr lang="en-US" smtClean="0">
                <a:latin typeface="Century Gothic"/>
              </a:rPr>
              <a:t>8/18/22</a:t>
            </a:fld>
            <a:endParaRPr lang="en-US" dirty="0">
              <a:latin typeface="Century Gothic"/>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entury Gothic"/>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1D6278-AF29-334A-BB21-C49F5C64172A}" type="slidenum">
              <a:rPr lang="en-US" smtClean="0">
                <a:latin typeface="Century Gothic"/>
              </a:rPr>
              <a:t>‹#›</a:t>
            </a:fld>
            <a:endParaRPr lang="en-US" dirty="0">
              <a:latin typeface="Century Gothic"/>
            </a:endParaRPr>
          </a:p>
        </p:txBody>
      </p:sp>
    </p:spTree>
    <p:extLst>
      <p:ext uri="{BB962C8B-B14F-4D97-AF65-F5344CB8AC3E}">
        <p14:creationId xmlns:p14="http://schemas.microsoft.com/office/powerpoint/2010/main" val="19424773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entury Gothic"/>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entury Gothic"/>
              </a:defRPr>
            </a:lvl1pPr>
          </a:lstStyle>
          <a:p>
            <a:fld id="{92025084-971B-844B-91B4-BD5D23CA017A}" type="datetimeFigureOut">
              <a:rPr lang="en-US" smtClean="0"/>
              <a:pPr/>
              <a:t>8/18/22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entury Gothic"/>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entury Gothic"/>
              </a:defRPr>
            </a:lvl1pPr>
          </a:lstStyle>
          <a:p>
            <a:fld id="{06F44580-2976-D045-9EB4-8A521DC7C744}" type="slidenum">
              <a:rPr lang="en-US" smtClean="0"/>
              <a:pPr/>
              <a:t>‹#›</a:t>
            </a:fld>
            <a:endParaRPr lang="en-US" dirty="0"/>
          </a:p>
        </p:txBody>
      </p:sp>
    </p:spTree>
    <p:extLst>
      <p:ext uri="{BB962C8B-B14F-4D97-AF65-F5344CB8AC3E}">
        <p14:creationId xmlns:p14="http://schemas.microsoft.com/office/powerpoint/2010/main" val="18950881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Century Gothic"/>
        <a:ea typeface="+mn-ea"/>
        <a:cs typeface="+mn-cs"/>
      </a:defRPr>
    </a:lvl1pPr>
    <a:lvl2pPr marL="457200" algn="l" defTabSz="457200" rtl="0" eaLnBrk="1" latinLnBrk="0" hangingPunct="1">
      <a:defRPr sz="1200" kern="1200">
        <a:solidFill>
          <a:schemeClr val="tx1"/>
        </a:solidFill>
        <a:latin typeface="Century Gothic"/>
        <a:ea typeface="+mn-ea"/>
        <a:cs typeface="+mn-cs"/>
      </a:defRPr>
    </a:lvl2pPr>
    <a:lvl3pPr marL="914400" algn="l" defTabSz="457200" rtl="0" eaLnBrk="1" latinLnBrk="0" hangingPunct="1">
      <a:defRPr sz="1200" kern="1200">
        <a:solidFill>
          <a:schemeClr val="tx1"/>
        </a:solidFill>
        <a:latin typeface="Century Gothic"/>
        <a:ea typeface="+mn-ea"/>
        <a:cs typeface="+mn-cs"/>
      </a:defRPr>
    </a:lvl3pPr>
    <a:lvl4pPr marL="1371600" algn="l" defTabSz="457200" rtl="0" eaLnBrk="1" latinLnBrk="0" hangingPunct="1">
      <a:defRPr sz="1200" kern="1200">
        <a:solidFill>
          <a:schemeClr val="tx1"/>
        </a:solidFill>
        <a:latin typeface="Century Gothic"/>
        <a:ea typeface="+mn-ea"/>
        <a:cs typeface="+mn-cs"/>
      </a:defRPr>
    </a:lvl4pPr>
    <a:lvl5pPr marL="1828800" algn="l" defTabSz="457200" rtl="0" eaLnBrk="1" latinLnBrk="0" hangingPunct="1">
      <a:defRPr sz="1200" kern="1200">
        <a:solidFill>
          <a:schemeClr val="tx1"/>
        </a:solidFill>
        <a:latin typeface="Century Gothic"/>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A0930E-B60C-F449-8C7C-FE5B2F18C380}" type="slidenum">
              <a:rPr lang="en-US" smtClean="0"/>
              <a:t>21</a:t>
            </a:fld>
            <a:endParaRPr lang="en-US" dirty="0"/>
          </a:p>
        </p:txBody>
      </p:sp>
    </p:spTree>
    <p:extLst>
      <p:ext uri="{BB962C8B-B14F-4D97-AF65-F5344CB8AC3E}">
        <p14:creationId xmlns:p14="http://schemas.microsoft.com/office/powerpoint/2010/main" val="3392161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14F6E81-9616-784F-A94B-87811267FC30}"/>
              </a:ext>
            </a:extLst>
          </p:cNvPr>
          <p:cNvSpPr>
            <a:spLocks noGrp="1"/>
          </p:cNvSpPr>
          <p:nvPr>
            <p:ph type="body" sz="quarter" idx="10" hasCustomPrompt="1"/>
          </p:nvPr>
        </p:nvSpPr>
        <p:spPr>
          <a:xfrm>
            <a:off x="3637722" y="3324980"/>
            <a:ext cx="4953830" cy="822461"/>
          </a:xfrm>
        </p:spPr>
        <p:txBody>
          <a:bodyPr>
            <a:normAutofit/>
          </a:bodyPr>
          <a:lstStyle>
            <a:lvl1pPr marL="0" indent="0" algn="ctr">
              <a:buNone/>
              <a:defRPr sz="1800" i="0">
                <a:solidFill>
                  <a:schemeClr val="bg1"/>
                </a:solidFill>
              </a:defRPr>
            </a:lvl1pPr>
          </a:lstStyle>
          <a:p>
            <a:pPr lvl="0"/>
            <a:r>
              <a:rPr lang="en-US" i="1" dirty="0"/>
              <a:t>If necessary, include minor description of deck.</a:t>
            </a:r>
          </a:p>
        </p:txBody>
      </p:sp>
      <p:sp>
        <p:nvSpPr>
          <p:cNvPr id="5" name="Text Placeholder 4">
            <a:extLst>
              <a:ext uri="{FF2B5EF4-FFF2-40B4-BE49-F238E27FC236}">
                <a16:creationId xmlns:a16="http://schemas.microsoft.com/office/drawing/2014/main" id="{6494546A-6E45-1C49-B2E8-969F2AC25FF6}"/>
              </a:ext>
            </a:extLst>
          </p:cNvPr>
          <p:cNvSpPr>
            <a:spLocks noGrp="1"/>
          </p:cNvSpPr>
          <p:nvPr>
            <p:ph type="body" sz="quarter" idx="11" hasCustomPrompt="1"/>
          </p:nvPr>
        </p:nvSpPr>
        <p:spPr>
          <a:xfrm>
            <a:off x="3637722" y="4303166"/>
            <a:ext cx="4953828" cy="462167"/>
          </a:xfrm>
        </p:spPr>
        <p:txBody>
          <a:bodyPr>
            <a:normAutofit/>
          </a:bodyPr>
          <a:lstStyle>
            <a:lvl1pPr marL="0" indent="0" algn="ctr">
              <a:buNone/>
              <a:defRPr sz="1800">
                <a:solidFill>
                  <a:schemeClr val="bg1"/>
                </a:solidFill>
              </a:defRPr>
            </a:lvl1pPr>
          </a:lstStyle>
          <a:p>
            <a:pPr lvl="0"/>
            <a:r>
              <a:rPr lang="en-US" dirty="0"/>
              <a:t>Insert Date Here</a:t>
            </a:r>
          </a:p>
        </p:txBody>
      </p:sp>
      <p:sp>
        <p:nvSpPr>
          <p:cNvPr id="7" name="Text Placeholder 6">
            <a:extLst>
              <a:ext uri="{FF2B5EF4-FFF2-40B4-BE49-F238E27FC236}">
                <a16:creationId xmlns:a16="http://schemas.microsoft.com/office/drawing/2014/main" id="{26ABD9B7-B6E5-284F-AB14-D818AE196C3D}"/>
              </a:ext>
            </a:extLst>
          </p:cNvPr>
          <p:cNvSpPr>
            <a:spLocks noGrp="1"/>
          </p:cNvSpPr>
          <p:nvPr>
            <p:ph type="body" sz="quarter" idx="12" hasCustomPrompt="1"/>
          </p:nvPr>
        </p:nvSpPr>
        <p:spPr>
          <a:xfrm>
            <a:off x="3637722" y="2052664"/>
            <a:ext cx="4953828" cy="1098041"/>
          </a:xfrm>
        </p:spPr>
        <p:txBody>
          <a:bodyPr>
            <a:noAutofit/>
          </a:bodyPr>
          <a:lstStyle>
            <a:lvl1pPr marL="0" indent="0" algn="ctr">
              <a:buNone/>
              <a:defRPr sz="5500" cap="small" baseline="0">
                <a:solidFill>
                  <a:schemeClr val="bg1"/>
                </a:solidFill>
              </a:defRPr>
            </a:lvl1pPr>
          </a:lstStyle>
          <a:p>
            <a:pPr lvl="0"/>
            <a:r>
              <a:rPr lang="en-US" dirty="0"/>
              <a:t>Insert Title Text</a:t>
            </a:r>
          </a:p>
        </p:txBody>
      </p:sp>
    </p:spTree>
    <p:extLst>
      <p:ext uri="{BB962C8B-B14F-4D97-AF65-F5344CB8AC3E}">
        <p14:creationId xmlns:p14="http://schemas.microsoft.com/office/powerpoint/2010/main" val="29683656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p:spPr>
        <p:txBody>
          <a:bodyPr anchor="b"/>
          <a:lstStyle>
            <a:lvl1pPr algn="ctr">
              <a:defRPr sz="3200"/>
            </a:lvl1pPr>
          </a:lstStyle>
          <a:p>
            <a:r>
              <a:rPr lang="en-US" sz="3200" b="1" dirty="0">
                <a:solidFill>
                  <a:srgbClr val="2D73A0"/>
                </a:solidFill>
                <a:latin typeface="+mj-lt"/>
                <a:cs typeface="Century Gothic"/>
              </a:rPr>
              <a:t>[Insert Title Here]</a:t>
            </a:r>
            <a:endParaRPr lang="en-US" dirty="0"/>
          </a:p>
        </p:txBody>
      </p:sp>
      <p:sp>
        <p:nvSpPr>
          <p:cNvPr id="3" name="Picture Placeholder 2"/>
          <p:cNvSpPr>
            <a:spLocks noGrp="1" noChangeAspect="1"/>
          </p:cNvSpPr>
          <p:nvPr>
            <p:ph type="pic" idx="1"/>
          </p:nvPr>
        </p:nvSpPr>
        <p:spPr>
          <a:xfrm>
            <a:off x="3886200" y="995363"/>
            <a:ext cx="4629150" cy="4873625"/>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3EEC761F-605D-5E47-BEE9-4EDB163E8B16}"/>
              </a:ext>
            </a:extLst>
          </p:cNvPr>
          <p:cNvSpPr txBox="1">
            <a:spLocks/>
          </p:cNvSpPr>
          <p:nvPr/>
        </p:nvSpPr>
        <p:spPr>
          <a:xfrm>
            <a:off x="8415340" y="6512973"/>
            <a:ext cx="7286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FE4BAC9-6D41-4691-9299-18EF07EF0177}" type="slidenum">
              <a:rPr lang="en-US" sz="1400" smtClean="0">
                <a:solidFill>
                  <a:schemeClr val="bg1"/>
                </a:solidFill>
                <a:latin typeface="Kelvingrove-Regular"/>
                <a:cs typeface="Kelvingrove-Regular"/>
              </a:rPr>
              <a:pPr algn="ctr"/>
              <a:t>‹#›</a:t>
            </a:fld>
            <a:endParaRPr lang="en-US" sz="1400" dirty="0">
              <a:solidFill>
                <a:schemeClr val="bg1"/>
              </a:solidFill>
              <a:latin typeface="Kelvingrove-Regular"/>
              <a:cs typeface="Kelvingrove-Regular"/>
            </a:endParaRPr>
          </a:p>
        </p:txBody>
      </p:sp>
      <p:sp>
        <p:nvSpPr>
          <p:cNvPr id="7" name="Text Placeholder 2">
            <a:extLst>
              <a:ext uri="{FF2B5EF4-FFF2-40B4-BE49-F238E27FC236}">
                <a16:creationId xmlns:a16="http://schemas.microsoft.com/office/drawing/2014/main" id="{C0B1857E-01AE-FD46-8E15-B5E872901BC8}"/>
              </a:ext>
            </a:extLst>
          </p:cNvPr>
          <p:cNvSpPr>
            <a:spLocks noGrp="1"/>
          </p:cNvSpPr>
          <p:nvPr>
            <p:ph type="body" sz="quarter" idx="14" hasCustomPrompt="1"/>
          </p:nvPr>
        </p:nvSpPr>
        <p:spPr>
          <a:xfrm>
            <a:off x="628650" y="6199325"/>
            <a:ext cx="7886700" cy="201612"/>
          </a:xfrm>
        </p:spPr>
        <p:txBody>
          <a:bodyPr>
            <a:noAutofit/>
          </a:bodyPr>
          <a:lstStyle>
            <a:lvl1pPr marL="0" indent="0">
              <a:buNone/>
              <a:defRPr sz="900"/>
            </a:lvl1pPr>
          </a:lstStyle>
          <a:p>
            <a:pPr lvl="0"/>
            <a:r>
              <a:rPr lang="en-US" dirty="0"/>
              <a:t>Source: Insert citations if needed</a:t>
            </a:r>
          </a:p>
        </p:txBody>
      </p:sp>
    </p:spTree>
    <p:extLst>
      <p:ext uri="{BB962C8B-B14F-4D97-AF65-F5344CB8AC3E}">
        <p14:creationId xmlns:p14="http://schemas.microsoft.com/office/powerpoint/2010/main" val="287441698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4CD2081-EE73-144E-89F1-0F3FA312165F}"/>
              </a:ext>
            </a:extLst>
          </p:cNvPr>
          <p:cNvSpPr>
            <a:spLocks noGrp="1"/>
          </p:cNvSpPr>
          <p:nvPr>
            <p:ph sz="quarter" idx="13" hasCustomPrompt="1"/>
          </p:nvPr>
        </p:nvSpPr>
        <p:spPr>
          <a:xfrm>
            <a:off x="628650" y="1334549"/>
            <a:ext cx="7886700" cy="4752739"/>
          </a:xfrm>
        </p:spPr>
        <p:txBody>
          <a:bodyPr>
            <a:normAutofit/>
          </a:bodyPr>
          <a:lstStyle>
            <a:lvl1pPr>
              <a:buClr>
                <a:srgbClr val="3787B0"/>
              </a:buClr>
              <a:defRPr sz="2000">
                <a:latin typeface="Century Gothic" panose="020B0502020202020204" pitchFamily="34" charset="0"/>
              </a:defRPr>
            </a:lvl1pPr>
          </a:lstStyle>
          <a:p>
            <a:pPr lvl="0"/>
            <a:r>
              <a:rPr lang="en-US" dirty="0"/>
              <a:t>Insert text, images, etc. as needed</a:t>
            </a:r>
          </a:p>
        </p:txBody>
      </p:sp>
      <p:sp>
        <p:nvSpPr>
          <p:cNvPr id="5" name="Slide Number Placeholder 5">
            <a:extLst>
              <a:ext uri="{FF2B5EF4-FFF2-40B4-BE49-F238E27FC236}">
                <a16:creationId xmlns:a16="http://schemas.microsoft.com/office/drawing/2014/main" id="{A1FD8AF1-066F-FD4D-869A-8C84C752D138}"/>
              </a:ext>
            </a:extLst>
          </p:cNvPr>
          <p:cNvSpPr txBox="1">
            <a:spLocks/>
          </p:cNvSpPr>
          <p:nvPr/>
        </p:nvSpPr>
        <p:spPr>
          <a:xfrm>
            <a:off x="8415340" y="6512973"/>
            <a:ext cx="7286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FE4BAC9-6D41-4691-9299-18EF07EF0177}" type="slidenum">
              <a:rPr lang="en-US" sz="1400" smtClean="0">
                <a:solidFill>
                  <a:schemeClr val="bg1"/>
                </a:solidFill>
                <a:latin typeface="Kelvingrove-Regular"/>
                <a:cs typeface="Kelvingrove-Regular"/>
              </a:rPr>
              <a:pPr algn="ctr"/>
              <a:t>‹#›</a:t>
            </a:fld>
            <a:endParaRPr lang="en-US" sz="1400" dirty="0">
              <a:solidFill>
                <a:schemeClr val="bg1"/>
              </a:solidFill>
              <a:latin typeface="Kelvingrove-Regular"/>
              <a:cs typeface="Kelvingrove-Regular"/>
            </a:endParaRPr>
          </a:p>
        </p:txBody>
      </p:sp>
      <p:sp>
        <p:nvSpPr>
          <p:cNvPr id="3" name="Text Placeholder 2">
            <a:extLst>
              <a:ext uri="{FF2B5EF4-FFF2-40B4-BE49-F238E27FC236}">
                <a16:creationId xmlns:a16="http://schemas.microsoft.com/office/drawing/2014/main" id="{68036C10-7384-C645-AC1D-4087CDE25BA6}"/>
              </a:ext>
            </a:extLst>
          </p:cNvPr>
          <p:cNvSpPr>
            <a:spLocks noGrp="1"/>
          </p:cNvSpPr>
          <p:nvPr>
            <p:ph type="body" sz="quarter" idx="14" hasCustomPrompt="1"/>
          </p:nvPr>
        </p:nvSpPr>
        <p:spPr>
          <a:xfrm>
            <a:off x="628650" y="6199325"/>
            <a:ext cx="7886700" cy="201612"/>
          </a:xfrm>
        </p:spPr>
        <p:txBody>
          <a:bodyPr>
            <a:noAutofit/>
          </a:bodyPr>
          <a:lstStyle>
            <a:lvl1pPr marL="0" indent="0">
              <a:buNone/>
              <a:defRPr sz="900"/>
            </a:lvl1pPr>
          </a:lstStyle>
          <a:p>
            <a:pPr lvl="0"/>
            <a:r>
              <a:rPr lang="en-US" dirty="0"/>
              <a:t>Source: Insert citations if needed</a:t>
            </a:r>
          </a:p>
        </p:txBody>
      </p:sp>
      <p:sp>
        <p:nvSpPr>
          <p:cNvPr id="8" name="Text Placeholder 4">
            <a:extLst>
              <a:ext uri="{FF2B5EF4-FFF2-40B4-BE49-F238E27FC236}">
                <a16:creationId xmlns:a16="http://schemas.microsoft.com/office/drawing/2014/main" id="{E1F606EB-221C-B849-ACA0-7A04FDA8A034}"/>
              </a:ext>
            </a:extLst>
          </p:cNvPr>
          <p:cNvSpPr>
            <a:spLocks noGrp="1"/>
          </p:cNvSpPr>
          <p:nvPr>
            <p:ph type="body" sz="quarter" idx="15" hasCustomPrompt="1"/>
          </p:nvPr>
        </p:nvSpPr>
        <p:spPr>
          <a:xfrm>
            <a:off x="628650" y="566392"/>
            <a:ext cx="7886700" cy="656121"/>
          </a:xfrm>
        </p:spPr>
        <p:txBody>
          <a:bodyPr>
            <a:normAutofit/>
          </a:bodyPr>
          <a:lstStyle>
            <a:lvl1pPr marL="0" indent="0" algn="ctr">
              <a:buNone/>
              <a:defRPr sz="3200" b="1">
                <a:solidFill>
                  <a:srgbClr val="3787B0"/>
                </a:solidFill>
              </a:defRPr>
            </a:lvl1pPr>
          </a:lstStyle>
          <a:p>
            <a:pPr lvl="0"/>
            <a:r>
              <a:rPr lang="en-US" b="1" dirty="0"/>
              <a:t>[Insert Title Here]</a:t>
            </a:r>
            <a:endParaRPr lang="en-US" dirty="0"/>
          </a:p>
        </p:txBody>
      </p:sp>
    </p:spTree>
    <p:extLst>
      <p:ext uri="{BB962C8B-B14F-4D97-AF65-F5344CB8AC3E}">
        <p14:creationId xmlns:p14="http://schemas.microsoft.com/office/powerpoint/2010/main" val="13226380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56385188-0F98-4F4B-8230-5C85F8A79B23}"/>
              </a:ext>
            </a:extLst>
          </p:cNvPr>
          <p:cNvSpPr>
            <a:spLocks noGrp="1"/>
          </p:cNvSpPr>
          <p:nvPr>
            <p:ph type="body" sz="quarter" idx="12" hasCustomPrompt="1"/>
          </p:nvPr>
        </p:nvSpPr>
        <p:spPr>
          <a:xfrm>
            <a:off x="2226365" y="2499925"/>
            <a:ext cx="4953828" cy="1654631"/>
          </a:xfrm>
        </p:spPr>
        <p:txBody>
          <a:bodyPr>
            <a:noAutofit/>
          </a:bodyPr>
          <a:lstStyle>
            <a:lvl1pPr marL="0" indent="0" algn="ctr">
              <a:buNone/>
              <a:defRPr sz="5500" cap="small" baseline="0">
                <a:solidFill>
                  <a:schemeClr val="bg1"/>
                </a:solidFill>
              </a:defRPr>
            </a:lvl1pPr>
          </a:lstStyle>
          <a:p>
            <a:pPr lvl="0"/>
            <a:r>
              <a:rPr lang="en-US" dirty="0"/>
              <a:t>Insert New Section Title</a:t>
            </a:r>
          </a:p>
        </p:txBody>
      </p:sp>
    </p:spTree>
    <p:extLst>
      <p:ext uri="{BB962C8B-B14F-4D97-AF65-F5344CB8AC3E}">
        <p14:creationId xmlns:p14="http://schemas.microsoft.com/office/powerpoint/2010/main" val="210376949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31845"/>
            <a:ext cx="3886200" cy="4780722"/>
          </a:xfrm>
        </p:spPr>
        <p:txBody>
          <a:bodyPr>
            <a:normAutofit/>
          </a:bodyPr>
          <a:lstStyle>
            <a:lvl1pPr>
              <a:buClr>
                <a:srgbClr val="3787B0"/>
              </a:buClr>
              <a:defRPr sz="2000">
                <a:latin typeface="Century Gothic" panose="020B0502020202020204" pitchFamily="34" charset="0"/>
              </a:defRPr>
            </a:lvl1pPr>
            <a:lvl2pPr>
              <a:buClr>
                <a:srgbClr val="3787B0"/>
              </a:buClr>
              <a:defRPr sz="2000">
                <a:latin typeface="Century Gothic" panose="020B0502020202020204" pitchFamily="34" charset="0"/>
              </a:defRPr>
            </a:lvl2pPr>
            <a:lvl3pPr>
              <a:buClr>
                <a:srgbClr val="3787B0"/>
              </a:buClr>
              <a:defRPr sz="2000">
                <a:latin typeface="Century Gothic" panose="020B0502020202020204" pitchFamily="34" charset="0"/>
              </a:defRPr>
            </a:lvl3pPr>
            <a:lvl4pPr>
              <a:buClr>
                <a:srgbClr val="3787B0"/>
              </a:buClr>
              <a:defRPr sz="2000">
                <a:latin typeface="Century Gothic" panose="020B0502020202020204" pitchFamily="34" charset="0"/>
              </a:defRPr>
            </a:lvl4pPr>
            <a:lvl5pPr>
              <a:buClr>
                <a:srgbClr val="3787B0"/>
              </a:buClr>
              <a:defRPr sz="20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31845"/>
            <a:ext cx="3886200" cy="4780721"/>
          </a:xfrm>
        </p:spPr>
        <p:txBody>
          <a:bodyPr>
            <a:normAutofit/>
          </a:bodyPr>
          <a:lstStyle>
            <a:lvl1pPr>
              <a:buClr>
                <a:srgbClr val="3787B0"/>
              </a:buClr>
              <a:defRPr sz="2000">
                <a:latin typeface="Century Gothic" panose="020B0502020202020204" pitchFamily="34" charset="0"/>
              </a:defRPr>
            </a:lvl1pPr>
            <a:lvl2pPr>
              <a:buClr>
                <a:srgbClr val="3787B0"/>
              </a:buClr>
              <a:defRPr sz="2000">
                <a:latin typeface="Century Gothic" panose="020B0502020202020204" pitchFamily="34" charset="0"/>
              </a:defRPr>
            </a:lvl2pPr>
            <a:lvl3pPr>
              <a:buClr>
                <a:srgbClr val="3787B0"/>
              </a:buClr>
              <a:defRPr sz="2000">
                <a:latin typeface="Century Gothic" panose="020B0502020202020204" pitchFamily="34" charset="0"/>
              </a:defRPr>
            </a:lvl3pPr>
            <a:lvl4pPr>
              <a:buClr>
                <a:srgbClr val="3787B0"/>
              </a:buClr>
              <a:defRPr sz="2000">
                <a:latin typeface="Century Gothic" panose="020B0502020202020204" pitchFamily="34" charset="0"/>
              </a:defRPr>
            </a:lvl4pPr>
            <a:lvl5pPr>
              <a:buClr>
                <a:srgbClr val="3787B0"/>
              </a:buClr>
              <a:defRPr sz="20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917062-EE69-854F-B212-DB24804A1392}"/>
              </a:ext>
            </a:extLst>
          </p:cNvPr>
          <p:cNvSpPr txBox="1">
            <a:spLocks/>
          </p:cNvSpPr>
          <p:nvPr/>
        </p:nvSpPr>
        <p:spPr>
          <a:xfrm>
            <a:off x="8415340" y="6512973"/>
            <a:ext cx="7286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FE4BAC9-6D41-4691-9299-18EF07EF0177}" type="slidenum">
              <a:rPr lang="en-US" sz="1400" smtClean="0">
                <a:solidFill>
                  <a:schemeClr val="bg1"/>
                </a:solidFill>
                <a:latin typeface="Kelvingrove-Regular"/>
                <a:cs typeface="Kelvingrove-Regular"/>
              </a:rPr>
              <a:pPr algn="ctr"/>
              <a:t>‹#›</a:t>
            </a:fld>
            <a:endParaRPr lang="en-US" sz="1400" dirty="0">
              <a:solidFill>
                <a:schemeClr val="bg1"/>
              </a:solidFill>
              <a:latin typeface="Kelvingrove-Regular"/>
              <a:cs typeface="Kelvingrove-Regular"/>
            </a:endParaRPr>
          </a:p>
        </p:txBody>
      </p:sp>
      <p:sp>
        <p:nvSpPr>
          <p:cNvPr id="7" name="Slide Number Placeholder 5">
            <a:extLst>
              <a:ext uri="{FF2B5EF4-FFF2-40B4-BE49-F238E27FC236}">
                <a16:creationId xmlns:a16="http://schemas.microsoft.com/office/drawing/2014/main" id="{50F72D1F-E182-5A45-8F5A-0D67EF030849}"/>
              </a:ext>
            </a:extLst>
          </p:cNvPr>
          <p:cNvSpPr txBox="1">
            <a:spLocks/>
          </p:cNvSpPr>
          <p:nvPr/>
        </p:nvSpPr>
        <p:spPr>
          <a:xfrm>
            <a:off x="8415340" y="6512973"/>
            <a:ext cx="7286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FE4BAC9-6D41-4691-9299-18EF07EF0177}" type="slidenum">
              <a:rPr lang="en-US" sz="1400" smtClean="0">
                <a:solidFill>
                  <a:schemeClr val="bg1"/>
                </a:solidFill>
                <a:latin typeface="Kelvingrove-Regular"/>
                <a:cs typeface="Kelvingrove-Regular"/>
              </a:rPr>
              <a:pPr algn="ctr"/>
              <a:t>‹#›</a:t>
            </a:fld>
            <a:endParaRPr lang="en-US" sz="1400" dirty="0">
              <a:solidFill>
                <a:schemeClr val="bg1"/>
              </a:solidFill>
              <a:latin typeface="Kelvingrove-Regular"/>
              <a:cs typeface="Kelvingrove-Regular"/>
            </a:endParaRPr>
          </a:p>
        </p:txBody>
      </p:sp>
      <p:sp>
        <p:nvSpPr>
          <p:cNvPr id="8" name="Text Placeholder 2">
            <a:extLst>
              <a:ext uri="{FF2B5EF4-FFF2-40B4-BE49-F238E27FC236}">
                <a16:creationId xmlns:a16="http://schemas.microsoft.com/office/drawing/2014/main" id="{613A8288-8376-1847-B2D7-0FE111DDB8B2}"/>
              </a:ext>
            </a:extLst>
          </p:cNvPr>
          <p:cNvSpPr>
            <a:spLocks noGrp="1"/>
          </p:cNvSpPr>
          <p:nvPr>
            <p:ph type="body" sz="quarter" idx="14" hasCustomPrompt="1"/>
          </p:nvPr>
        </p:nvSpPr>
        <p:spPr>
          <a:xfrm>
            <a:off x="628650" y="6199325"/>
            <a:ext cx="7886700" cy="201612"/>
          </a:xfrm>
        </p:spPr>
        <p:txBody>
          <a:bodyPr>
            <a:noAutofit/>
          </a:bodyPr>
          <a:lstStyle>
            <a:lvl1pPr marL="0" indent="0">
              <a:buNone/>
              <a:defRPr sz="900"/>
            </a:lvl1pPr>
          </a:lstStyle>
          <a:p>
            <a:pPr lvl="0"/>
            <a:r>
              <a:rPr lang="en-US" dirty="0"/>
              <a:t>Source: Insert citations if needed</a:t>
            </a:r>
          </a:p>
        </p:txBody>
      </p:sp>
      <p:sp>
        <p:nvSpPr>
          <p:cNvPr id="5" name="Text Placeholder 4">
            <a:extLst>
              <a:ext uri="{FF2B5EF4-FFF2-40B4-BE49-F238E27FC236}">
                <a16:creationId xmlns:a16="http://schemas.microsoft.com/office/drawing/2014/main" id="{64413749-A2D5-B148-BCB0-A454E62FA19F}"/>
              </a:ext>
            </a:extLst>
          </p:cNvPr>
          <p:cNvSpPr>
            <a:spLocks noGrp="1"/>
          </p:cNvSpPr>
          <p:nvPr>
            <p:ph type="body" sz="quarter" idx="15" hasCustomPrompt="1"/>
          </p:nvPr>
        </p:nvSpPr>
        <p:spPr>
          <a:xfrm>
            <a:off x="628650" y="536575"/>
            <a:ext cx="7886700" cy="646182"/>
          </a:xfrm>
        </p:spPr>
        <p:txBody>
          <a:bodyPr>
            <a:normAutofit/>
          </a:bodyPr>
          <a:lstStyle>
            <a:lvl1pPr marL="0" indent="0" algn="ctr">
              <a:buNone/>
              <a:defRPr sz="3200" b="1">
                <a:solidFill>
                  <a:srgbClr val="3787B0"/>
                </a:solidFill>
              </a:defRPr>
            </a:lvl1pPr>
          </a:lstStyle>
          <a:p>
            <a:pPr lvl="0"/>
            <a:r>
              <a:rPr lang="en-US" b="1" dirty="0"/>
              <a:t>[Insert Title Here]</a:t>
            </a:r>
            <a:endParaRPr lang="en-US" dirty="0"/>
          </a:p>
        </p:txBody>
      </p:sp>
    </p:spTree>
    <p:extLst>
      <p:ext uri="{BB962C8B-B14F-4D97-AF65-F5344CB8AC3E}">
        <p14:creationId xmlns:p14="http://schemas.microsoft.com/office/powerpoint/2010/main" val="35091196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1224"/>
            <a:ext cx="3868340" cy="823912"/>
          </a:xfrm>
        </p:spPr>
        <p:txBody>
          <a:bodyPr anchor="b"/>
          <a:lstStyle>
            <a:lvl1pPr marL="0" indent="0">
              <a:buNone/>
              <a:defRPr sz="2400" b="1">
                <a:solidFill>
                  <a:srgbClr val="3787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8650" y="2323847"/>
            <a:ext cx="3868340" cy="3763442"/>
          </a:xfrm>
        </p:spPr>
        <p:txBody>
          <a:bodyPr>
            <a:normAutofit/>
          </a:bodyPr>
          <a:lstStyle>
            <a:lvl1pPr>
              <a:buClr>
                <a:srgbClr val="3787B0"/>
              </a:buClr>
              <a:defRPr sz="2000"/>
            </a:lvl1pPr>
            <a:lvl2pPr>
              <a:buClr>
                <a:srgbClr val="3787B0"/>
              </a:buClr>
              <a:defRPr sz="2000"/>
            </a:lvl2pPr>
            <a:lvl3pPr>
              <a:buClr>
                <a:srgbClr val="3787B0"/>
              </a:buClr>
              <a:defRPr sz="2000"/>
            </a:lvl3pPr>
            <a:lvl4pPr>
              <a:buClr>
                <a:srgbClr val="3787B0"/>
              </a:buClr>
              <a:defRPr sz="2000"/>
            </a:lvl4pPr>
            <a:lvl5pPr>
              <a:buClr>
                <a:srgbClr val="3787B0"/>
              </a:buCl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361224"/>
            <a:ext cx="3887391" cy="823912"/>
          </a:xfrm>
        </p:spPr>
        <p:txBody>
          <a:bodyPr anchor="b"/>
          <a:lstStyle>
            <a:lvl1pPr marL="0" indent="0">
              <a:buNone/>
              <a:defRPr sz="2400" b="1">
                <a:solidFill>
                  <a:srgbClr val="3787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7959" y="2323847"/>
            <a:ext cx="3887391" cy="3763442"/>
          </a:xfrm>
        </p:spPr>
        <p:txBody>
          <a:bodyPr>
            <a:normAutofit/>
          </a:bodyPr>
          <a:lstStyle>
            <a:lvl1pPr>
              <a:buClr>
                <a:srgbClr val="3787B0"/>
              </a:buClr>
              <a:defRPr sz="2000"/>
            </a:lvl1pPr>
            <a:lvl2pPr>
              <a:buClr>
                <a:srgbClr val="3787B0"/>
              </a:buClr>
              <a:defRPr sz="2000"/>
            </a:lvl2pPr>
            <a:lvl3pPr>
              <a:buClr>
                <a:srgbClr val="3787B0"/>
              </a:buClr>
              <a:defRPr sz="2000"/>
            </a:lvl3pPr>
            <a:lvl4pPr>
              <a:buClr>
                <a:srgbClr val="3787B0"/>
              </a:buClr>
              <a:defRPr sz="2000"/>
            </a:lvl4pPr>
            <a:lvl5pPr>
              <a:buClr>
                <a:srgbClr val="3787B0"/>
              </a:buCl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31325350-0538-CE45-BADE-8E8C0E7D4F1F}"/>
              </a:ext>
            </a:extLst>
          </p:cNvPr>
          <p:cNvSpPr txBox="1">
            <a:spLocks/>
          </p:cNvSpPr>
          <p:nvPr/>
        </p:nvSpPr>
        <p:spPr>
          <a:xfrm>
            <a:off x="8415340" y="6512973"/>
            <a:ext cx="7286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FE4BAC9-6D41-4691-9299-18EF07EF0177}" type="slidenum">
              <a:rPr lang="en-US" sz="1400" smtClean="0">
                <a:solidFill>
                  <a:schemeClr val="bg1"/>
                </a:solidFill>
                <a:latin typeface="Kelvingrove-Regular"/>
                <a:cs typeface="Kelvingrove-Regular"/>
              </a:rPr>
              <a:pPr algn="ctr"/>
              <a:t>‹#›</a:t>
            </a:fld>
            <a:endParaRPr lang="en-US" sz="1400" dirty="0">
              <a:solidFill>
                <a:schemeClr val="bg1"/>
              </a:solidFill>
              <a:latin typeface="Kelvingrove-Regular"/>
              <a:cs typeface="Kelvingrove-Regular"/>
            </a:endParaRPr>
          </a:p>
        </p:txBody>
      </p:sp>
      <p:sp>
        <p:nvSpPr>
          <p:cNvPr id="9" name="Slide Number Placeholder 5">
            <a:extLst>
              <a:ext uri="{FF2B5EF4-FFF2-40B4-BE49-F238E27FC236}">
                <a16:creationId xmlns:a16="http://schemas.microsoft.com/office/drawing/2014/main" id="{3764680D-CF3D-D440-9B16-0190352AC6ED}"/>
              </a:ext>
            </a:extLst>
          </p:cNvPr>
          <p:cNvSpPr txBox="1">
            <a:spLocks/>
          </p:cNvSpPr>
          <p:nvPr/>
        </p:nvSpPr>
        <p:spPr>
          <a:xfrm>
            <a:off x="8415340" y="6512973"/>
            <a:ext cx="7286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FE4BAC9-6D41-4691-9299-18EF07EF0177}" type="slidenum">
              <a:rPr lang="en-US" sz="1400" smtClean="0">
                <a:solidFill>
                  <a:schemeClr val="bg1"/>
                </a:solidFill>
                <a:latin typeface="Kelvingrove-Regular"/>
                <a:cs typeface="Kelvingrove-Regular"/>
              </a:rPr>
              <a:pPr algn="ctr"/>
              <a:t>‹#›</a:t>
            </a:fld>
            <a:endParaRPr lang="en-US" sz="1400" dirty="0">
              <a:solidFill>
                <a:schemeClr val="bg1"/>
              </a:solidFill>
              <a:latin typeface="Kelvingrove-Regular"/>
              <a:cs typeface="Kelvingrove-Regular"/>
            </a:endParaRPr>
          </a:p>
        </p:txBody>
      </p:sp>
      <p:sp>
        <p:nvSpPr>
          <p:cNvPr id="10" name="Text Placeholder 4">
            <a:extLst>
              <a:ext uri="{FF2B5EF4-FFF2-40B4-BE49-F238E27FC236}">
                <a16:creationId xmlns:a16="http://schemas.microsoft.com/office/drawing/2014/main" id="{CDDE7A41-C127-7040-AEB2-EBD42BB4BAB1}"/>
              </a:ext>
            </a:extLst>
          </p:cNvPr>
          <p:cNvSpPr>
            <a:spLocks noGrp="1"/>
          </p:cNvSpPr>
          <p:nvPr>
            <p:ph type="body" sz="quarter" idx="15" hasCustomPrompt="1"/>
          </p:nvPr>
        </p:nvSpPr>
        <p:spPr>
          <a:xfrm>
            <a:off x="628650" y="566392"/>
            <a:ext cx="7886700" cy="656121"/>
          </a:xfrm>
        </p:spPr>
        <p:txBody>
          <a:bodyPr>
            <a:normAutofit/>
          </a:bodyPr>
          <a:lstStyle>
            <a:lvl1pPr marL="0" indent="0" algn="ctr">
              <a:buNone/>
              <a:defRPr sz="3200" b="1">
                <a:solidFill>
                  <a:srgbClr val="3787B0"/>
                </a:solidFill>
              </a:defRPr>
            </a:lvl1pPr>
          </a:lstStyle>
          <a:p>
            <a:pPr lvl="0"/>
            <a:r>
              <a:rPr lang="en-US" b="1" dirty="0"/>
              <a:t>[Insert Title Here]</a:t>
            </a:r>
            <a:endParaRPr lang="en-US" dirty="0"/>
          </a:p>
        </p:txBody>
      </p:sp>
      <p:sp>
        <p:nvSpPr>
          <p:cNvPr id="11" name="Text Placeholder 2">
            <a:extLst>
              <a:ext uri="{FF2B5EF4-FFF2-40B4-BE49-F238E27FC236}">
                <a16:creationId xmlns:a16="http://schemas.microsoft.com/office/drawing/2014/main" id="{2B1A3FF3-5930-CB43-9049-1BCD7C2DD994}"/>
              </a:ext>
            </a:extLst>
          </p:cNvPr>
          <p:cNvSpPr>
            <a:spLocks noGrp="1"/>
          </p:cNvSpPr>
          <p:nvPr>
            <p:ph type="body" sz="quarter" idx="14" hasCustomPrompt="1"/>
          </p:nvPr>
        </p:nvSpPr>
        <p:spPr>
          <a:xfrm>
            <a:off x="628650" y="6199325"/>
            <a:ext cx="7886700" cy="201612"/>
          </a:xfrm>
        </p:spPr>
        <p:txBody>
          <a:bodyPr>
            <a:noAutofit/>
          </a:bodyPr>
          <a:lstStyle>
            <a:lvl1pPr marL="0" indent="0">
              <a:buNone/>
              <a:defRPr sz="900"/>
            </a:lvl1pPr>
          </a:lstStyle>
          <a:p>
            <a:pPr lvl="0"/>
            <a:r>
              <a:rPr lang="en-US" dirty="0"/>
              <a:t>Source: Insert citations if needed</a:t>
            </a:r>
          </a:p>
        </p:txBody>
      </p:sp>
    </p:spTree>
    <p:extLst>
      <p:ext uri="{BB962C8B-B14F-4D97-AF65-F5344CB8AC3E}">
        <p14:creationId xmlns:p14="http://schemas.microsoft.com/office/powerpoint/2010/main" val="237533781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317EC57-9853-B74F-A793-C69916153BAB}"/>
              </a:ext>
            </a:extLst>
          </p:cNvPr>
          <p:cNvSpPr txBox="1">
            <a:spLocks/>
          </p:cNvSpPr>
          <p:nvPr/>
        </p:nvSpPr>
        <p:spPr>
          <a:xfrm>
            <a:off x="8415340" y="6512973"/>
            <a:ext cx="7286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FE4BAC9-6D41-4691-9299-18EF07EF0177}" type="slidenum">
              <a:rPr lang="en-US" sz="1400" smtClean="0">
                <a:solidFill>
                  <a:schemeClr val="bg1"/>
                </a:solidFill>
                <a:latin typeface="Kelvingrove-Regular"/>
                <a:cs typeface="Kelvingrove-Regular"/>
              </a:rPr>
              <a:pPr algn="ctr"/>
              <a:t>‹#›</a:t>
            </a:fld>
            <a:endParaRPr lang="en-US" sz="1400" dirty="0">
              <a:solidFill>
                <a:schemeClr val="bg1"/>
              </a:solidFill>
              <a:latin typeface="Kelvingrove-Regular"/>
              <a:cs typeface="Kelvingrove-Regular"/>
            </a:endParaRPr>
          </a:p>
        </p:txBody>
      </p:sp>
      <p:sp>
        <p:nvSpPr>
          <p:cNvPr id="4" name="Text Placeholder 4">
            <a:extLst>
              <a:ext uri="{FF2B5EF4-FFF2-40B4-BE49-F238E27FC236}">
                <a16:creationId xmlns:a16="http://schemas.microsoft.com/office/drawing/2014/main" id="{9BD8B8EE-F324-BD4B-A734-E6D651B8A043}"/>
              </a:ext>
            </a:extLst>
          </p:cNvPr>
          <p:cNvSpPr>
            <a:spLocks noGrp="1"/>
          </p:cNvSpPr>
          <p:nvPr>
            <p:ph type="body" sz="quarter" idx="15" hasCustomPrompt="1"/>
          </p:nvPr>
        </p:nvSpPr>
        <p:spPr>
          <a:xfrm>
            <a:off x="628650" y="536575"/>
            <a:ext cx="7886700" cy="646182"/>
          </a:xfrm>
        </p:spPr>
        <p:txBody>
          <a:bodyPr>
            <a:normAutofit/>
          </a:bodyPr>
          <a:lstStyle>
            <a:lvl1pPr marL="0" indent="0" algn="ctr">
              <a:buNone/>
              <a:defRPr sz="3200" b="1">
                <a:solidFill>
                  <a:srgbClr val="3787B0"/>
                </a:solidFill>
              </a:defRPr>
            </a:lvl1pPr>
          </a:lstStyle>
          <a:p>
            <a:pPr lvl="0"/>
            <a:r>
              <a:rPr lang="en-US" b="1" dirty="0"/>
              <a:t>[Insert Title Here]</a:t>
            </a:r>
            <a:endParaRPr lang="en-US" dirty="0"/>
          </a:p>
        </p:txBody>
      </p:sp>
    </p:spTree>
    <p:extLst>
      <p:ext uri="{BB962C8B-B14F-4D97-AF65-F5344CB8AC3E}">
        <p14:creationId xmlns:p14="http://schemas.microsoft.com/office/powerpoint/2010/main" val="41119883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ief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1F73-88D1-2746-A109-2AD7EE991A8A}"/>
              </a:ext>
            </a:extLst>
          </p:cNvPr>
          <p:cNvSpPr>
            <a:spLocks noGrp="1"/>
          </p:cNvSpPr>
          <p:nvPr>
            <p:ph type="title" hasCustomPrompt="1"/>
          </p:nvPr>
        </p:nvSpPr>
        <p:spPr>
          <a:xfrm>
            <a:off x="631790" y="2445136"/>
            <a:ext cx="7886700" cy="1325563"/>
          </a:xfrm>
          <a:prstGeom prst="rect">
            <a:avLst/>
          </a:prstGeom>
        </p:spPr>
        <p:txBody>
          <a:bodyPr/>
          <a:lstStyle/>
          <a:p>
            <a:r>
              <a:rPr lang="en-US" dirty="0"/>
              <a:t>Brief Slide Text</a:t>
            </a:r>
          </a:p>
        </p:txBody>
      </p:sp>
      <p:sp>
        <p:nvSpPr>
          <p:cNvPr id="6" name="Slide Number Placeholder 5">
            <a:extLst>
              <a:ext uri="{FF2B5EF4-FFF2-40B4-BE49-F238E27FC236}">
                <a16:creationId xmlns:a16="http://schemas.microsoft.com/office/drawing/2014/main" id="{F9ACFDE4-65A6-CA4A-BADE-3281B75A1D69}"/>
              </a:ext>
            </a:extLst>
          </p:cNvPr>
          <p:cNvSpPr txBox="1">
            <a:spLocks/>
          </p:cNvSpPr>
          <p:nvPr/>
        </p:nvSpPr>
        <p:spPr>
          <a:xfrm>
            <a:off x="8415340" y="6512973"/>
            <a:ext cx="7286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FE4BAC9-6D41-4691-9299-18EF07EF0177}" type="slidenum">
              <a:rPr lang="en-US" sz="1400" smtClean="0">
                <a:solidFill>
                  <a:schemeClr val="bg1"/>
                </a:solidFill>
                <a:latin typeface="Kelvingrove-Regular"/>
                <a:cs typeface="Kelvingrove-Regular"/>
              </a:rPr>
              <a:pPr algn="ctr"/>
              <a:t>‹#›</a:t>
            </a:fld>
            <a:endParaRPr lang="en-US" sz="1400" dirty="0">
              <a:solidFill>
                <a:schemeClr val="bg1"/>
              </a:solidFill>
              <a:latin typeface="Kelvingrove-Regular"/>
              <a:cs typeface="Kelvingrove-Regular"/>
            </a:endParaRPr>
          </a:p>
        </p:txBody>
      </p:sp>
    </p:spTree>
    <p:extLst>
      <p:ext uri="{BB962C8B-B14F-4D97-AF65-F5344CB8AC3E}">
        <p14:creationId xmlns:p14="http://schemas.microsoft.com/office/powerpoint/2010/main" val="166292093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43CFB8E-9DC5-724F-9F8B-7F5B9CCA3F49}"/>
              </a:ext>
            </a:extLst>
          </p:cNvPr>
          <p:cNvSpPr txBox="1">
            <a:spLocks/>
          </p:cNvSpPr>
          <p:nvPr/>
        </p:nvSpPr>
        <p:spPr>
          <a:xfrm>
            <a:off x="8415340" y="6512973"/>
            <a:ext cx="7286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FE4BAC9-6D41-4691-9299-18EF07EF0177}" type="slidenum">
              <a:rPr lang="en-US" sz="1400" smtClean="0">
                <a:solidFill>
                  <a:schemeClr val="bg1"/>
                </a:solidFill>
                <a:latin typeface="Kelvingrove-Regular"/>
                <a:cs typeface="Kelvingrove-Regular"/>
              </a:rPr>
              <a:pPr algn="ctr"/>
              <a:t>‹#›</a:t>
            </a:fld>
            <a:endParaRPr lang="en-US" sz="1400" dirty="0">
              <a:solidFill>
                <a:schemeClr val="bg1"/>
              </a:solidFill>
              <a:latin typeface="Kelvingrove-Regular"/>
              <a:cs typeface="Kelvingrove-Regular"/>
            </a:endParaRPr>
          </a:p>
        </p:txBody>
      </p:sp>
    </p:spTree>
    <p:extLst>
      <p:ext uri="{BB962C8B-B14F-4D97-AF65-F5344CB8AC3E}">
        <p14:creationId xmlns:p14="http://schemas.microsoft.com/office/powerpoint/2010/main" val="129792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p:spPr>
        <p:txBody>
          <a:bodyPr anchor="b"/>
          <a:lstStyle>
            <a:lvl1pPr algn="ctr">
              <a:defRPr sz="3200"/>
            </a:lvl1pPr>
          </a:lstStyle>
          <a:p>
            <a:r>
              <a:rPr lang="en-US" sz="3200" b="1" dirty="0">
                <a:solidFill>
                  <a:srgbClr val="2D73A0"/>
                </a:solidFill>
                <a:latin typeface="+mj-lt"/>
                <a:cs typeface="Century Gothic"/>
              </a:rPr>
              <a:t>[Insert Title Here]</a:t>
            </a:r>
            <a:endParaRPr lang="en-US" dirty="0"/>
          </a:p>
        </p:txBody>
      </p:sp>
      <p:sp>
        <p:nvSpPr>
          <p:cNvPr id="3" name="Content Placeholder 2"/>
          <p:cNvSpPr>
            <a:spLocks noGrp="1"/>
          </p:cNvSpPr>
          <p:nvPr>
            <p:ph idx="1"/>
          </p:nvPr>
        </p:nvSpPr>
        <p:spPr>
          <a:xfrm>
            <a:off x="3887391" y="987428"/>
            <a:ext cx="4629150" cy="4873625"/>
          </a:xfrm>
        </p:spPr>
        <p:txBody>
          <a:bodyPr>
            <a:normAutofit/>
          </a:bodyPr>
          <a:lstStyle>
            <a:lvl1pPr>
              <a:buClr>
                <a:srgbClr val="3787B0"/>
              </a:buClr>
              <a:defRPr sz="2000"/>
            </a:lvl1pPr>
            <a:lvl2pPr>
              <a:buClr>
                <a:srgbClr val="3787B0"/>
              </a:buClr>
              <a:defRPr sz="2000"/>
            </a:lvl2pPr>
            <a:lvl3pPr>
              <a:buClr>
                <a:srgbClr val="3787B0"/>
              </a:buClr>
              <a:defRPr sz="2000"/>
            </a:lvl3pPr>
            <a:lvl4pPr>
              <a:buClr>
                <a:srgbClr val="3787B0"/>
              </a:buClr>
              <a:defRPr sz="2000"/>
            </a:lvl4pPr>
            <a:lvl5pPr>
              <a:buClr>
                <a:srgbClr val="3787B0"/>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3F2955F6-F66B-6248-B756-122B4DE24562}"/>
              </a:ext>
            </a:extLst>
          </p:cNvPr>
          <p:cNvSpPr txBox="1">
            <a:spLocks/>
          </p:cNvSpPr>
          <p:nvPr/>
        </p:nvSpPr>
        <p:spPr>
          <a:xfrm>
            <a:off x="8415340" y="6512973"/>
            <a:ext cx="7286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FE4BAC9-6D41-4691-9299-18EF07EF0177}" type="slidenum">
              <a:rPr lang="en-US" sz="1400" smtClean="0">
                <a:solidFill>
                  <a:schemeClr val="bg1"/>
                </a:solidFill>
                <a:latin typeface="Kelvingrove-Regular"/>
                <a:cs typeface="Kelvingrove-Regular"/>
              </a:rPr>
              <a:pPr algn="ctr"/>
              <a:t>‹#›</a:t>
            </a:fld>
            <a:endParaRPr lang="en-US" sz="1400" dirty="0">
              <a:solidFill>
                <a:schemeClr val="bg1"/>
              </a:solidFill>
              <a:latin typeface="Kelvingrove-Regular"/>
              <a:cs typeface="Kelvingrove-Regular"/>
            </a:endParaRPr>
          </a:p>
        </p:txBody>
      </p:sp>
      <p:sp>
        <p:nvSpPr>
          <p:cNvPr id="6" name="Text Placeholder 2">
            <a:extLst>
              <a:ext uri="{FF2B5EF4-FFF2-40B4-BE49-F238E27FC236}">
                <a16:creationId xmlns:a16="http://schemas.microsoft.com/office/drawing/2014/main" id="{4311E0EB-364B-554F-95C9-F148A3675B6E}"/>
              </a:ext>
            </a:extLst>
          </p:cNvPr>
          <p:cNvSpPr>
            <a:spLocks noGrp="1"/>
          </p:cNvSpPr>
          <p:nvPr>
            <p:ph type="body" sz="quarter" idx="14" hasCustomPrompt="1"/>
          </p:nvPr>
        </p:nvSpPr>
        <p:spPr>
          <a:xfrm>
            <a:off x="628650" y="6199325"/>
            <a:ext cx="7886700" cy="201612"/>
          </a:xfrm>
        </p:spPr>
        <p:txBody>
          <a:bodyPr>
            <a:noAutofit/>
          </a:bodyPr>
          <a:lstStyle>
            <a:lvl1pPr marL="0" indent="0">
              <a:buNone/>
              <a:defRPr sz="900"/>
            </a:lvl1pPr>
          </a:lstStyle>
          <a:p>
            <a:pPr lvl="0"/>
            <a:r>
              <a:rPr lang="en-US" dirty="0"/>
              <a:t>Source: Insert citations if needed</a:t>
            </a:r>
          </a:p>
        </p:txBody>
      </p:sp>
    </p:spTree>
    <p:extLst>
      <p:ext uri="{BB962C8B-B14F-4D97-AF65-F5344CB8AC3E}">
        <p14:creationId xmlns:p14="http://schemas.microsoft.com/office/powerpoint/2010/main" val="29765386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45514"/>
            <a:ext cx="7886700" cy="1325563"/>
          </a:xfrm>
          <a:prstGeom prst="rect">
            <a:avLst/>
          </a:prstGeom>
        </p:spPr>
        <p:txBody>
          <a:bodyPr vert="horz" lIns="91440" tIns="45720" rIns="91440" bIns="45720" rtlCol="0" anchor="ctr">
            <a:normAutofit/>
          </a:bodyPr>
          <a:lstStyle/>
          <a:p>
            <a:r>
              <a:rPr lang="en-US" dirty="0"/>
              <a:t>[Insert Title Here]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4320187"/>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Lst>
  <p:hf sldNum="0" hdr="0" ftr="0" dt="0"/>
  <p:txStyles>
    <p:titleStyle>
      <a:lvl1pPr algn="ctr" defTabSz="914400" rtl="0" eaLnBrk="1" latinLnBrk="0" hangingPunct="1">
        <a:lnSpc>
          <a:spcPct val="90000"/>
        </a:lnSpc>
        <a:spcBef>
          <a:spcPct val="0"/>
        </a:spcBef>
        <a:buNone/>
        <a:defRPr sz="4400" b="1" kern="1200">
          <a:solidFill>
            <a:srgbClr val="3787B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3787B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schoolstatefinance" TargetMode="External"/><Relationship Id="rId3" Type="http://schemas.openxmlformats.org/officeDocument/2006/relationships/hyperlink" Target="http://www.schoolstatefinance.org/" TargetMode="External"/><Relationship Id="rId7" Type="http://schemas.openxmlformats.org/officeDocument/2006/relationships/image" Target="../media/image5.png"/><Relationship Id="rId2" Type="http://schemas.openxmlformats.org/officeDocument/2006/relationships/hyperlink" Target="mailto:jen.nakos@schoolstatefinance.org" TargetMode="External"/><Relationship Id="rId1" Type="http://schemas.openxmlformats.org/officeDocument/2006/relationships/slideLayout" Target="../slideLayouts/slideLayout8.xml"/><Relationship Id="rId6" Type="http://schemas.openxmlformats.org/officeDocument/2006/relationships/hyperlink" Target="https://www.instagram.com/edustatefinance/"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www.linkedin.com/company/schoolstatefinance/" TargetMode="External"/><Relationship Id="rId4" Type="http://schemas.openxmlformats.org/officeDocument/2006/relationships/hyperlink" Target="https://twitter.com/EduStateFinance" TargetMode="Externa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tschoolfinance.org/issues/ecs-formula" TargetMode="External"/><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ctschoolfinance.org/issues/ecs-formula#Base-Aid-Ratio" TargetMode="External"/><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tschoolfinance.org/reports/education-cost-sharing-ecs-formula-component-comparison-too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tschoolfinance.org/reports/model-of-ecs-formula-town-phase-in-schedules"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9.xml"/><Relationship Id="rId7" Type="http://schemas.openxmlformats.org/officeDocument/2006/relationships/slide" Target="slide35.xml"/><Relationship Id="rId2" Type="http://schemas.openxmlformats.org/officeDocument/2006/relationships/slide" Target="slide5.xml"/><Relationship Id="rId1" Type="http://schemas.openxmlformats.org/officeDocument/2006/relationships/slideLayout" Target="../slideLayouts/slideLayout8.xml"/><Relationship Id="rId6" Type="http://schemas.openxmlformats.org/officeDocument/2006/relationships/slide" Target="slide23.xml"/><Relationship Id="rId5" Type="http://schemas.openxmlformats.org/officeDocument/2006/relationships/slide" Target="slide19.xml"/><Relationship Id="rId4" Type="http://schemas.openxmlformats.org/officeDocument/2006/relationships/slide" Target="slide13.xml"/><Relationship Id="rId9" Type="http://schemas.openxmlformats.org/officeDocument/2006/relationships/slide" Target="slide5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ctschoolfinance.org/issues/how-ct-funds-education"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erika.haynes@ctschoolfinance.org?subject=Can%20you%20provide%20some%20helpful%20information%20on%20how%20to%20connect%20with%20decision-makers?" TargetMode="External"/><Relationship Id="rId2" Type="http://schemas.openxmlformats.org/officeDocument/2006/relationships/hyperlink" Target="https://www.cga.ct.gov/asp/menu/CGAFindleg.asp"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gif"/><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753DAB-D2EE-DC48-9BE5-B64D7B83D932}"/>
              </a:ext>
            </a:extLst>
          </p:cNvPr>
          <p:cNvSpPr>
            <a:spLocks noGrp="1"/>
          </p:cNvSpPr>
          <p:nvPr>
            <p:ph type="body" sz="quarter" idx="11"/>
          </p:nvPr>
        </p:nvSpPr>
        <p:spPr>
          <a:xfrm>
            <a:off x="3637722" y="4544466"/>
            <a:ext cx="4953828" cy="462167"/>
          </a:xfrm>
        </p:spPr>
        <p:txBody>
          <a:bodyPr/>
          <a:lstStyle/>
          <a:p>
            <a:r>
              <a:rPr lang="en-US" dirty="0"/>
              <a:t>August 18, 2022</a:t>
            </a:r>
          </a:p>
        </p:txBody>
      </p:sp>
      <p:sp>
        <p:nvSpPr>
          <p:cNvPr id="4" name="Text Placeholder 3">
            <a:extLst>
              <a:ext uri="{FF2B5EF4-FFF2-40B4-BE49-F238E27FC236}">
                <a16:creationId xmlns:a16="http://schemas.microsoft.com/office/drawing/2014/main" id="{78B85CDD-BCE7-424D-A4E9-33717A621B16}"/>
              </a:ext>
            </a:extLst>
          </p:cNvPr>
          <p:cNvSpPr>
            <a:spLocks noGrp="1"/>
          </p:cNvSpPr>
          <p:nvPr>
            <p:ph type="body" sz="quarter" idx="12"/>
          </p:nvPr>
        </p:nvSpPr>
        <p:spPr>
          <a:xfrm>
            <a:off x="3501611" y="2330959"/>
            <a:ext cx="5226050" cy="1098041"/>
          </a:xfrm>
        </p:spPr>
        <p:txBody>
          <a:bodyPr/>
          <a:lstStyle/>
          <a:p>
            <a:r>
              <a:rPr lang="en-US" sz="3600" dirty="0"/>
              <a:t>Greater Hartford Interfaith Action Alliance</a:t>
            </a:r>
          </a:p>
        </p:txBody>
      </p:sp>
    </p:spTree>
    <p:extLst>
      <p:ext uri="{BB962C8B-B14F-4D97-AF65-F5344CB8AC3E}">
        <p14:creationId xmlns:p14="http://schemas.microsoft.com/office/powerpoint/2010/main" val="106255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088A2-7626-F7C2-0F65-CBB148FE650E}"/>
              </a:ext>
            </a:extLst>
          </p:cNvPr>
          <p:cNvSpPr>
            <a:spLocks noGrp="1"/>
          </p:cNvSpPr>
          <p:nvPr>
            <p:ph sz="quarter" idx="13"/>
          </p:nvPr>
        </p:nvSpPr>
        <p:spPr/>
        <p:txBody>
          <a:bodyPr/>
          <a:lstStyle/>
          <a:p>
            <a:r>
              <a:rPr lang="en-US" dirty="0"/>
              <a:t>There are 169 cities/towns in Connecticut, each with its own local government. </a:t>
            </a:r>
          </a:p>
          <a:p>
            <a:r>
              <a:rPr lang="en-US" dirty="0"/>
              <a:t>Since 1909, students in Connecticut have been assigned to the public school district in which they live. </a:t>
            </a:r>
          </a:p>
          <a:p>
            <a:r>
              <a:rPr lang="en-US" dirty="0"/>
              <a:t>School districts reflect town boundaries, although regional school districts and choice school programs frequently cross town boundaries.</a:t>
            </a:r>
          </a:p>
          <a:p>
            <a:endParaRPr lang="en-US" dirty="0"/>
          </a:p>
          <a:p>
            <a:endParaRPr lang="en-US" dirty="0"/>
          </a:p>
        </p:txBody>
      </p:sp>
      <p:sp>
        <p:nvSpPr>
          <p:cNvPr id="3" name="Text Placeholder 2">
            <a:extLst>
              <a:ext uri="{FF2B5EF4-FFF2-40B4-BE49-F238E27FC236}">
                <a16:creationId xmlns:a16="http://schemas.microsoft.com/office/drawing/2014/main" id="{D9428487-98A8-9A85-B721-CB798BF5CAA8}"/>
              </a:ext>
            </a:extLst>
          </p:cNvPr>
          <p:cNvSpPr>
            <a:spLocks noGrp="1"/>
          </p:cNvSpPr>
          <p:nvPr>
            <p:ph type="body" sz="quarter" idx="14"/>
          </p:nvPr>
        </p:nvSpPr>
        <p:spPr/>
        <p:txBody>
          <a:bodyPr/>
          <a:lstStyle/>
          <a:p>
            <a:endParaRPr lang="en-US" dirty="0"/>
          </a:p>
        </p:txBody>
      </p:sp>
      <p:sp>
        <p:nvSpPr>
          <p:cNvPr id="4" name="Text Placeholder 3">
            <a:extLst>
              <a:ext uri="{FF2B5EF4-FFF2-40B4-BE49-F238E27FC236}">
                <a16:creationId xmlns:a16="http://schemas.microsoft.com/office/drawing/2014/main" id="{726602BF-DF38-BD10-E8B8-E4B3A440ED9D}"/>
              </a:ext>
            </a:extLst>
          </p:cNvPr>
          <p:cNvSpPr>
            <a:spLocks noGrp="1"/>
          </p:cNvSpPr>
          <p:nvPr>
            <p:ph type="body" sz="quarter" idx="15"/>
          </p:nvPr>
        </p:nvSpPr>
        <p:spPr/>
        <p:txBody>
          <a:bodyPr/>
          <a:lstStyle/>
          <a:p>
            <a:r>
              <a:rPr lang="en-US" dirty="0"/>
              <a:t>Connecticut Communities</a:t>
            </a:r>
          </a:p>
        </p:txBody>
      </p:sp>
    </p:spTree>
    <p:extLst>
      <p:ext uri="{BB962C8B-B14F-4D97-AF65-F5344CB8AC3E}">
        <p14:creationId xmlns:p14="http://schemas.microsoft.com/office/powerpoint/2010/main" val="321760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188C99-F035-C362-46D0-B4B34A59A228}"/>
              </a:ext>
            </a:extLst>
          </p:cNvPr>
          <p:cNvSpPr>
            <a:spLocks noGrp="1"/>
          </p:cNvSpPr>
          <p:nvPr>
            <p:ph sz="quarter" idx="13"/>
          </p:nvPr>
        </p:nvSpPr>
        <p:spPr/>
        <p:txBody>
          <a:bodyPr>
            <a:normAutofit fontScale="85000" lnSpcReduction="20000"/>
          </a:bodyPr>
          <a:lstStyle/>
          <a:p>
            <a:r>
              <a:rPr lang="en-US" dirty="0"/>
              <a:t>Each community in Connecticut has their own zoning committee to decide how land within the town should be used.  This impacts who can afford to move to and live in the community.</a:t>
            </a:r>
          </a:p>
          <a:p>
            <a:pPr marL="0" indent="0">
              <a:buNone/>
            </a:pPr>
            <a:endParaRPr lang="en-US" dirty="0"/>
          </a:p>
          <a:p>
            <a:r>
              <a:rPr lang="en-US" dirty="0"/>
              <a:t>The zoning committee works together to decide a variety of rules and practices. Some examples include:</a:t>
            </a:r>
          </a:p>
          <a:p>
            <a:pPr lvl="2" fontAlgn="base"/>
            <a:r>
              <a:rPr lang="en-US" dirty="0"/>
              <a:t>A minimum lot size (needing a certain amount of land to build a house on it)</a:t>
            </a:r>
          </a:p>
          <a:p>
            <a:pPr lvl="2" fontAlgn="base"/>
            <a:r>
              <a:rPr lang="en-US" dirty="0"/>
              <a:t>Types of housing (Two-family homes or apartment buildings vs. traditional single family homes)</a:t>
            </a:r>
          </a:p>
          <a:p>
            <a:pPr lvl="2" fontAlgn="base"/>
            <a:r>
              <a:rPr lang="en-US" dirty="0"/>
              <a:t>Floor size minimums (Can you build a smaller house? Or is there a certain minimum square footage for all homes?)</a:t>
            </a:r>
          </a:p>
          <a:p>
            <a:pPr lvl="2" fontAlgn="base"/>
            <a:r>
              <a:rPr lang="en-US" dirty="0"/>
              <a:t>Parking mandates (How many street parking spaces do you need to include when building a home?)</a:t>
            </a:r>
          </a:p>
          <a:p>
            <a:pPr lvl="2" fontAlgn="base"/>
            <a:endParaRPr lang="en-US" dirty="0"/>
          </a:p>
          <a:p>
            <a:r>
              <a:rPr lang="en-US" b="1" dirty="0"/>
              <a:t>When these zoning regulations result in exclusion of certain community members, they’re referred to as </a:t>
            </a:r>
            <a:r>
              <a:rPr lang="en-US" b="1" u="sng" dirty="0"/>
              <a:t>“exclusionary zoning practices”</a:t>
            </a:r>
            <a:endParaRPr lang="en-US" dirty="0"/>
          </a:p>
          <a:p>
            <a:pPr marL="0" indent="0">
              <a:buNone/>
            </a:pPr>
            <a:br>
              <a:rPr lang="en-US" dirty="0"/>
            </a:br>
            <a:r>
              <a:rPr lang="en-US" dirty="0"/>
              <a:t>  </a:t>
            </a:r>
          </a:p>
        </p:txBody>
      </p:sp>
      <p:sp>
        <p:nvSpPr>
          <p:cNvPr id="3" name="Text Placeholder 2">
            <a:extLst>
              <a:ext uri="{FF2B5EF4-FFF2-40B4-BE49-F238E27FC236}">
                <a16:creationId xmlns:a16="http://schemas.microsoft.com/office/drawing/2014/main" id="{1B142722-B6BE-73CC-5086-D19A3EDDC2E6}"/>
              </a:ext>
            </a:extLst>
          </p:cNvPr>
          <p:cNvSpPr>
            <a:spLocks noGrp="1"/>
          </p:cNvSpPr>
          <p:nvPr>
            <p:ph type="body" sz="quarter" idx="14"/>
          </p:nvPr>
        </p:nvSpPr>
        <p:spPr/>
        <p:txBody>
          <a:bodyPr/>
          <a:lstStyle/>
          <a:p>
            <a:endParaRPr lang="en-US" dirty="0"/>
          </a:p>
        </p:txBody>
      </p:sp>
      <p:sp>
        <p:nvSpPr>
          <p:cNvPr id="4" name="Text Placeholder 3">
            <a:extLst>
              <a:ext uri="{FF2B5EF4-FFF2-40B4-BE49-F238E27FC236}">
                <a16:creationId xmlns:a16="http://schemas.microsoft.com/office/drawing/2014/main" id="{D765AE7E-5643-095C-8D26-6C9A23F5C174}"/>
              </a:ext>
            </a:extLst>
          </p:cNvPr>
          <p:cNvSpPr>
            <a:spLocks noGrp="1"/>
          </p:cNvSpPr>
          <p:nvPr>
            <p:ph type="body" sz="quarter" idx="15"/>
          </p:nvPr>
        </p:nvSpPr>
        <p:spPr/>
        <p:txBody>
          <a:bodyPr/>
          <a:lstStyle/>
          <a:p>
            <a:r>
              <a:rPr lang="en-US" dirty="0"/>
              <a:t>Zoning Practices</a:t>
            </a:r>
          </a:p>
        </p:txBody>
      </p:sp>
    </p:spTree>
    <p:extLst>
      <p:ext uri="{BB962C8B-B14F-4D97-AF65-F5344CB8AC3E}">
        <p14:creationId xmlns:p14="http://schemas.microsoft.com/office/powerpoint/2010/main" val="157429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C5BF3-E1F8-42D2-B73A-AC4385956610}"/>
              </a:ext>
            </a:extLst>
          </p:cNvPr>
          <p:cNvSpPr>
            <a:spLocks noGrp="1"/>
          </p:cNvSpPr>
          <p:nvPr>
            <p:ph sz="quarter" idx="13"/>
          </p:nvPr>
        </p:nvSpPr>
        <p:spPr/>
        <p:txBody>
          <a:bodyPr/>
          <a:lstStyle/>
          <a:p>
            <a:r>
              <a:rPr lang="en-US" dirty="0"/>
              <a:t>Housing segregation and zoning policies play a large role in the concentration of BIPOC students in a handful of districts. </a:t>
            </a:r>
          </a:p>
          <a:p>
            <a:r>
              <a:rPr lang="en-US" dirty="0"/>
              <a:t>Approximately 60% of Black students in the state attend a district where the white student population is less than 25% of the district’s total enrollment. </a:t>
            </a:r>
          </a:p>
          <a:p>
            <a:pPr lvl="1"/>
            <a:r>
              <a:rPr lang="en-US" dirty="0"/>
              <a:t>This means that even though the statewide population of BIPOC students versus white students is nearly evenly split, a majority of BIPOC students are actually concentrated in just a handful of districts.</a:t>
            </a:r>
            <a:br>
              <a:rPr lang="en-US" dirty="0"/>
            </a:br>
            <a:endParaRPr lang="en-US" dirty="0"/>
          </a:p>
        </p:txBody>
      </p:sp>
      <p:sp>
        <p:nvSpPr>
          <p:cNvPr id="3" name="Text Placeholder 2">
            <a:extLst>
              <a:ext uri="{FF2B5EF4-FFF2-40B4-BE49-F238E27FC236}">
                <a16:creationId xmlns:a16="http://schemas.microsoft.com/office/drawing/2014/main" id="{F7BE3103-54B1-FD75-14F1-ABB65E74644C}"/>
              </a:ext>
            </a:extLst>
          </p:cNvPr>
          <p:cNvSpPr>
            <a:spLocks noGrp="1"/>
          </p:cNvSpPr>
          <p:nvPr>
            <p:ph type="body" sz="quarter" idx="14"/>
          </p:nvPr>
        </p:nvSpPr>
        <p:spPr/>
        <p:txBody>
          <a:bodyPr/>
          <a:lstStyle/>
          <a:p>
            <a:endParaRPr lang="en-US" dirty="0"/>
          </a:p>
        </p:txBody>
      </p:sp>
      <p:sp>
        <p:nvSpPr>
          <p:cNvPr id="4" name="Text Placeholder 3">
            <a:extLst>
              <a:ext uri="{FF2B5EF4-FFF2-40B4-BE49-F238E27FC236}">
                <a16:creationId xmlns:a16="http://schemas.microsoft.com/office/drawing/2014/main" id="{9FD26D68-C39D-5D12-5B7E-824AF8612B73}"/>
              </a:ext>
            </a:extLst>
          </p:cNvPr>
          <p:cNvSpPr>
            <a:spLocks noGrp="1"/>
          </p:cNvSpPr>
          <p:nvPr>
            <p:ph type="body" sz="quarter" idx="15"/>
          </p:nvPr>
        </p:nvSpPr>
        <p:spPr/>
        <p:txBody>
          <a:bodyPr/>
          <a:lstStyle/>
          <a:p>
            <a:r>
              <a:rPr lang="en-US" dirty="0"/>
              <a:t>Segregated Communities</a:t>
            </a:r>
          </a:p>
        </p:txBody>
      </p:sp>
    </p:spTree>
    <p:extLst>
      <p:ext uri="{BB962C8B-B14F-4D97-AF65-F5344CB8AC3E}">
        <p14:creationId xmlns:p14="http://schemas.microsoft.com/office/powerpoint/2010/main" val="66447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49980C-EDAD-41E2-B575-B8313CF1AA91}"/>
              </a:ext>
            </a:extLst>
          </p:cNvPr>
          <p:cNvSpPr>
            <a:spLocks noGrp="1"/>
          </p:cNvSpPr>
          <p:nvPr>
            <p:ph type="body" sz="quarter" idx="12"/>
          </p:nvPr>
        </p:nvSpPr>
        <p:spPr>
          <a:xfrm>
            <a:off x="2226365" y="1774369"/>
            <a:ext cx="4953828" cy="1654631"/>
          </a:xfrm>
        </p:spPr>
        <p:txBody>
          <a:bodyPr/>
          <a:lstStyle/>
          <a:p>
            <a:r>
              <a:rPr lang="en-US" dirty="0"/>
              <a:t>The role of wealth and property taxes</a:t>
            </a:r>
          </a:p>
        </p:txBody>
      </p:sp>
    </p:spTree>
    <p:extLst>
      <p:ext uri="{BB962C8B-B14F-4D97-AF65-F5344CB8AC3E}">
        <p14:creationId xmlns:p14="http://schemas.microsoft.com/office/powerpoint/2010/main" val="67083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F78CEA-AD59-414C-89AA-CB7B8F37DF07}"/>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6EF53D4-5F3C-8B45-8AA7-4A1CE5D94DF8}"/>
              </a:ext>
            </a:extLst>
          </p:cNvPr>
          <p:cNvSpPr txBox="1"/>
          <p:nvPr/>
        </p:nvSpPr>
        <p:spPr>
          <a:xfrm>
            <a:off x="1133573" y="766732"/>
            <a:ext cx="6876854" cy="5324535"/>
          </a:xfrm>
          <a:prstGeom prst="rect">
            <a:avLst/>
          </a:prstGeom>
          <a:noFill/>
        </p:spPr>
        <p:txBody>
          <a:bodyPr wrap="square" rtlCol="0">
            <a:spAutoFit/>
          </a:bodyPr>
          <a:lstStyle/>
          <a:p>
            <a:pPr algn="ctr"/>
            <a:r>
              <a:rPr lang="en-US" sz="3400" dirty="0">
                <a:solidFill>
                  <a:schemeClr val="bg1"/>
                </a:solidFill>
              </a:rPr>
              <a:t>One of the most </a:t>
            </a:r>
            <a:r>
              <a:rPr lang="en-US" sz="3400" b="1" i="1" dirty="0">
                <a:solidFill>
                  <a:schemeClr val="bg1"/>
                </a:solidFill>
              </a:rPr>
              <a:t>fundamentally flawed</a:t>
            </a:r>
            <a:r>
              <a:rPr lang="en-US" sz="3400" dirty="0">
                <a:solidFill>
                  <a:schemeClr val="bg1"/>
                </a:solidFill>
              </a:rPr>
              <a:t> parts of education funding is its </a:t>
            </a:r>
            <a:r>
              <a:rPr lang="en-US" sz="3400" b="1" dirty="0">
                <a:solidFill>
                  <a:srgbClr val="FFD800"/>
                </a:solidFill>
              </a:rPr>
              <a:t>reliance on local property taxes</a:t>
            </a:r>
            <a:r>
              <a:rPr lang="en-US" sz="3400" dirty="0">
                <a:solidFill>
                  <a:schemeClr val="bg1"/>
                </a:solidFill>
              </a:rPr>
              <a:t>. </a:t>
            </a:r>
          </a:p>
          <a:p>
            <a:pPr algn="ctr"/>
            <a:endParaRPr lang="en-US" sz="3400" dirty="0">
              <a:solidFill>
                <a:schemeClr val="bg1"/>
              </a:solidFill>
            </a:endParaRPr>
          </a:p>
          <a:p>
            <a:pPr algn="ctr"/>
            <a:r>
              <a:rPr lang="en-US" sz="3400" dirty="0">
                <a:solidFill>
                  <a:schemeClr val="bg1"/>
                </a:solidFill>
              </a:rPr>
              <a:t>It enables an </a:t>
            </a:r>
            <a:r>
              <a:rPr lang="en-US" sz="3400" b="1" i="1" dirty="0">
                <a:solidFill>
                  <a:schemeClr val="bg1"/>
                </a:solidFill>
              </a:rPr>
              <a:t>inequitable</a:t>
            </a:r>
            <a:r>
              <a:rPr lang="en-US" sz="3400" dirty="0">
                <a:solidFill>
                  <a:schemeClr val="bg1"/>
                </a:solidFill>
              </a:rPr>
              <a:t> system where affluent, predominantly white communities are able to </a:t>
            </a:r>
            <a:r>
              <a:rPr lang="en-US" sz="3400" b="1" dirty="0">
                <a:solidFill>
                  <a:srgbClr val="FFD800"/>
                </a:solidFill>
              </a:rPr>
              <a:t>fund their schools at higher levels</a:t>
            </a:r>
            <a:r>
              <a:rPr lang="en-US" sz="3400" dirty="0">
                <a:solidFill>
                  <a:schemeClr val="bg1"/>
                </a:solidFill>
              </a:rPr>
              <a:t>. </a:t>
            </a:r>
          </a:p>
        </p:txBody>
      </p:sp>
    </p:spTree>
    <p:extLst>
      <p:ext uri="{BB962C8B-B14F-4D97-AF65-F5344CB8AC3E}">
        <p14:creationId xmlns:p14="http://schemas.microsoft.com/office/powerpoint/2010/main" val="252009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09EFAE-AAE7-A04A-B719-CEEFEAE0BC7E}"/>
              </a:ext>
            </a:extLst>
          </p:cNvPr>
          <p:cNvSpPr txBox="1">
            <a:spLocks/>
          </p:cNvSpPr>
          <p:nvPr/>
        </p:nvSpPr>
        <p:spPr>
          <a:xfrm>
            <a:off x="457200" y="540504"/>
            <a:ext cx="8229600" cy="1143000"/>
          </a:xfrm>
          <a:prstGeom prst="rect">
            <a:avLst/>
          </a:prstGeom>
        </p:spPr>
        <p:txBody>
          <a:bodyPr anchor="ctr">
            <a:noAutofit/>
          </a:bodyPr>
          <a:lstStyle>
            <a:lvl1pPr algn="ctr" defTabSz="914400" rtl="0" eaLnBrk="1" latinLnBrk="0" hangingPunct="1">
              <a:lnSpc>
                <a:spcPct val="90000"/>
              </a:lnSpc>
              <a:spcBef>
                <a:spcPct val="0"/>
              </a:spcBef>
              <a:buNone/>
              <a:defRPr sz="4400" b="1" kern="1200">
                <a:solidFill>
                  <a:srgbClr val="3787B0"/>
                </a:solidFill>
                <a:latin typeface="+mj-lt"/>
                <a:ea typeface="+mj-ea"/>
                <a:cs typeface="+mj-cs"/>
              </a:defRPr>
            </a:lvl1pPr>
          </a:lstStyle>
          <a:p>
            <a:r>
              <a:rPr lang="en-US" sz="3200" dirty="0">
                <a:solidFill>
                  <a:srgbClr val="2C739F"/>
                </a:solidFill>
                <a:cs typeface="Century Gothic"/>
              </a:rPr>
              <a:t>Property Taxes</a:t>
            </a:r>
          </a:p>
        </p:txBody>
      </p:sp>
      <p:sp>
        <p:nvSpPr>
          <p:cNvPr id="7" name="Content Placeholder 4">
            <a:extLst>
              <a:ext uri="{FF2B5EF4-FFF2-40B4-BE49-F238E27FC236}">
                <a16:creationId xmlns:a16="http://schemas.microsoft.com/office/drawing/2014/main" id="{B31BF5E7-783F-4045-80C3-2F709984AA2A}"/>
              </a:ext>
            </a:extLst>
          </p:cNvPr>
          <p:cNvSpPr txBox="1">
            <a:spLocks/>
          </p:cNvSpPr>
          <p:nvPr/>
        </p:nvSpPr>
        <p:spPr>
          <a:xfrm>
            <a:off x="628650" y="1511226"/>
            <a:ext cx="7886700" cy="4351338"/>
          </a:xfrm>
          <a:prstGeom prst="rect">
            <a:avLst/>
          </a:prstGeom>
        </p:spPr>
        <p:txBody>
          <a:bodyPr>
            <a:noAutofit/>
          </a:bodyPr>
          <a:lstStyle>
            <a:lvl1pPr marL="228600" indent="-228600" algn="l" defTabSz="914400" rtl="0" eaLnBrk="1" latinLnBrk="0" hangingPunct="1">
              <a:lnSpc>
                <a:spcPct val="90000"/>
              </a:lnSpc>
              <a:spcBef>
                <a:spcPts val="1000"/>
              </a:spcBef>
              <a:buClr>
                <a:srgbClr val="3787B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2C739F"/>
              </a:buClr>
            </a:pPr>
            <a:r>
              <a:rPr lang="en-US" dirty="0">
                <a:solidFill>
                  <a:srgbClr val="1B1F20"/>
                </a:solidFill>
              </a:rPr>
              <a:t>Cities and towns raise money to pay for town services (including public schools) through property taxes.</a:t>
            </a:r>
          </a:p>
          <a:p>
            <a:pPr lvl="1">
              <a:lnSpc>
                <a:spcPct val="100000"/>
              </a:lnSpc>
              <a:spcBef>
                <a:spcPts val="0"/>
              </a:spcBef>
              <a:buClr>
                <a:srgbClr val="2C739F"/>
              </a:buClr>
            </a:pPr>
            <a:r>
              <a:rPr lang="en-US" dirty="0">
                <a:solidFill>
                  <a:srgbClr val="1B1F20"/>
                </a:solidFill>
              </a:rPr>
              <a:t>Cities and towns are able to collect tax on property that is owned by the people who live there.</a:t>
            </a:r>
          </a:p>
          <a:p>
            <a:pPr lvl="1">
              <a:lnSpc>
                <a:spcPct val="100000"/>
              </a:lnSpc>
              <a:spcBef>
                <a:spcPts val="0"/>
              </a:spcBef>
              <a:buClr>
                <a:srgbClr val="2C739F"/>
              </a:buClr>
            </a:pPr>
            <a:r>
              <a:rPr lang="en-US" dirty="0">
                <a:solidFill>
                  <a:srgbClr val="1B1F20"/>
                </a:solidFill>
              </a:rPr>
              <a:t>Cities and towns can collect taxes on “real” property (e.g. office building, apartment buildings, houses) and “personal” property (e.g. cars and boats).</a:t>
            </a:r>
          </a:p>
          <a:p>
            <a:pPr lvl="1">
              <a:lnSpc>
                <a:spcPct val="100000"/>
              </a:lnSpc>
              <a:spcBef>
                <a:spcPts val="0"/>
              </a:spcBef>
              <a:buClr>
                <a:srgbClr val="2C739F"/>
              </a:buClr>
            </a:pPr>
            <a:r>
              <a:rPr lang="en-US" dirty="0">
                <a:solidFill>
                  <a:srgbClr val="1B1F20"/>
                </a:solidFill>
              </a:rPr>
              <a:t>Property that belongs to some nonprofit organizations, like universities, hospitals, and churches, may be exempt from property tax.</a:t>
            </a:r>
          </a:p>
          <a:p>
            <a:pPr marL="457200" lvl="1" indent="0">
              <a:buClr>
                <a:srgbClr val="2C739F"/>
              </a:buClr>
              <a:buFont typeface="Arial" panose="020B0604020202020204" pitchFamily="34" charset="0"/>
              <a:buNone/>
            </a:pPr>
            <a:endParaRPr lang="en-US" dirty="0"/>
          </a:p>
          <a:p>
            <a:pPr marL="457200" lvl="1" indent="0">
              <a:buClr>
                <a:srgbClr val="2C739F"/>
              </a:buClr>
              <a:buFont typeface="Arial" panose="020B0604020202020204" pitchFamily="34" charset="0"/>
              <a:buNone/>
            </a:pPr>
            <a:endParaRPr lang="en-US" dirty="0">
              <a:solidFill>
                <a:srgbClr val="1B1F20"/>
              </a:solidFill>
            </a:endParaRPr>
          </a:p>
        </p:txBody>
      </p:sp>
      <p:sp>
        <p:nvSpPr>
          <p:cNvPr id="8" name="TextBox 7">
            <a:extLst>
              <a:ext uri="{FF2B5EF4-FFF2-40B4-BE49-F238E27FC236}">
                <a16:creationId xmlns:a16="http://schemas.microsoft.com/office/drawing/2014/main" id="{89E9808D-5AC5-0947-9CBE-2F62DDB167DC}"/>
              </a:ext>
            </a:extLst>
          </p:cNvPr>
          <p:cNvSpPr txBox="1"/>
          <p:nvPr/>
        </p:nvSpPr>
        <p:spPr>
          <a:xfrm>
            <a:off x="0" y="6037958"/>
            <a:ext cx="8847667" cy="369332"/>
          </a:xfrm>
          <a:prstGeom prst="rect">
            <a:avLst/>
          </a:prstGeom>
          <a:noFill/>
        </p:spPr>
        <p:txBody>
          <a:bodyPr wrap="square" rtlCol="0">
            <a:spAutoFit/>
          </a:bodyPr>
          <a:lstStyle/>
          <a:p>
            <a:r>
              <a:rPr lang="en-US" sz="900" dirty="0">
                <a:latin typeface="Century Gothic"/>
              </a:rPr>
              <a:t>Source: State of Connecticut, Office of Policy and Management. (n.d.). Statutes Governing Property Assessment and Taxation</a:t>
            </a:r>
            <a:r>
              <a:rPr lang="en-US" sz="900" i="1" dirty="0">
                <a:latin typeface="Century Gothic"/>
              </a:rPr>
              <a:t>. </a:t>
            </a:r>
            <a:r>
              <a:rPr lang="en-US" sz="900" dirty="0">
                <a:latin typeface="Century Gothic"/>
              </a:rPr>
              <a:t>Retrieved </a:t>
            </a:r>
            <a:r>
              <a:rPr lang="en-US" sz="900" dirty="0"/>
              <a:t>from https://portal.ct.gov/OPM/IGPP-MAIN/Services/Statutes-Governing-Property-Assessment-and-Taxation</a:t>
            </a:r>
            <a:endParaRPr lang="en-US" sz="900" dirty="0">
              <a:latin typeface="Century Gothic"/>
            </a:endParaRPr>
          </a:p>
        </p:txBody>
      </p:sp>
    </p:spTree>
    <p:extLst>
      <p:ext uri="{BB962C8B-B14F-4D97-AF65-F5344CB8AC3E}">
        <p14:creationId xmlns:p14="http://schemas.microsoft.com/office/powerpoint/2010/main" val="143819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0E9A15-E203-A73B-A0D5-14DA61F3EAEC}"/>
              </a:ext>
            </a:extLst>
          </p:cNvPr>
          <p:cNvSpPr>
            <a:spLocks noGrp="1"/>
          </p:cNvSpPr>
          <p:nvPr>
            <p:ph sz="quarter" idx="13"/>
          </p:nvPr>
        </p:nvSpPr>
        <p:spPr/>
        <p:txBody>
          <a:bodyPr/>
          <a:lstStyle/>
          <a:p>
            <a:pPr>
              <a:lnSpc>
                <a:spcPct val="100000"/>
              </a:lnSpc>
              <a:spcBef>
                <a:spcPts val="0"/>
              </a:spcBef>
              <a:buClr>
                <a:srgbClr val="2C739F"/>
              </a:buClr>
            </a:pPr>
            <a:r>
              <a:rPr lang="en-US" dirty="0">
                <a:solidFill>
                  <a:srgbClr val="1B1F20"/>
                </a:solidFill>
              </a:rPr>
              <a:t>The value of a town’s taxable property is called a </a:t>
            </a:r>
            <a:r>
              <a:rPr lang="en-US" b="1" dirty="0">
                <a:solidFill>
                  <a:srgbClr val="1B1F20"/>
                </a:solidFill>
              </a:rPr>
              <a:t>grand list</a:t>
            </a:r>
            <a:r>
              <a:rPr lang="en-US" dirty="0">
                <a:solidFill>
                  <a:srgbClr val="1B1F20"/>
                </a:solidFill>
              </a:rPr>
              <a:t>.</a:t>
            </a:r>
          </a:p>
          <a:p>
            <a:r>
              <a:rPr lang="en-US" dirty="0"/>
              <a:t>The rate at which personal property is taxed by a town is known as a </a:t>
            </a:r>
            <a:r>
              <a:rPr lang="en-US" b="1" dirty="0"/>
              <a:t>mill rate</a:t>
            </a:r>
            <a:r>
              <a:rPr lang="en-US" dirty="0"/>
              <a:t>.</a:t>
            </a:r>
          </a:p>
          <a:p>
            <a:r>
              <a:rPr lang="en-US" dirty="0"/>
              <a:t>Communities with a </a:t>
            </a:r>
            <a:r>
              <a:rPr lang="en-US" b="1" dirty="0"/>
              <a:t>higher</a:t>
            </a:r>
            <a:r>
              <a:rPr lang="en-US" dirty="0"/>
              <a:t> grand list need to tax </a:t>
            </a:r>
            <a:r>
              <a:rPr lang="en-US" b="1" dirty="0"/>
              <a:t>less</a:t>
            </a:r>
            <a:r>
              <a:rPr lang="en-US" dirty="0"/>
              <a:t> in order to generate funding for their schools.  Communities with a </a:t>
            </a:r>
            <a:r>
              <a:rPr lang="en-US" b="1" dirty="0"/>
              <a:t>lower </a:t>
            </a:r>
            <a:r>
              <a:rPr lang="en-US" dirty="0"/>
              <a:t>grand list must tax </a:t>
            </a:r>
            <a:r>
              <a:rPr lang="en-US" b="1" dirty="0"/>
              <a:t>more </a:t>
            </a:r>
            <a:r>
              <a:rPr lang="en-US" dirty="0"/>
              <a:t>in order to generate funding for their schools.</a:t>
            </a:r>
          </a:p>
        </p:txBody>
      </p:sp>
      <p:sp>
        <p:nvSpPr>
          <p:cNvPr id="3" name="Text Placeholder 2">
            <a:extLst>
              <a:ext uri="{FF2B5EF4-FFF2-40B4-BE49-F238E27FC236}">
                <a16:creationId xmlns:a16="http://schemas.microsoft.com/office/drawing/2014/main" id="{5E3A217E-ED5F-57F5-4747-41C8A410DDDE}"/>
              </a:ext>
            </a:extLst>
          </p:cNvPr>
          <p:cNvSpPr>
            <a:spLocks noGrp="1"/>
          </p:cNvSpPr>
          <p:nvPr>
            <p:ph type="body" sz="quarter" idx="14"/>
          </p:nvPr>
        </p:nvSpPr>
        <p:spPr/>
        <p:txBody>
          <a:bodyPr/>
          <a:lstStyle/>
          <a:p>
            <a:endParaRPr lang="en-US" dirty="0"/>
          </a:p>
        </p:txBody>
      </p:sp>
      <p:sp>
        <p:nvSpPr>
          <p:cNvPr id="4" name="Text Placeholder 3">
            <a:extLst>
              <a:ext uri="{FF2B5EF4-FFF2-40B4-BE49-F238E27FC236}">
                <a16:creationId xmlns:a16="http://schemas.microsoft.com/office/drawing/2014/main" id="{8F9E06C5-AB44-EEEA-9DA9-ABF5CA860179}"/>
              </a:ext>
            </a:extLst>
          </p:cNvPr>
          <p:cNvSpPr>
            <a:spLocks noGrp="1"/>
          </p:cNvSpPr>
          <p:nvPr>
            <p:ph type="body" sz="quarter" idx="15"/>
          </p:nvPr>
        </p:nvSpPr>
        <p:spPr/>
        <p:txBody>
          <a:bodyPr/>
          <a:lstStyle/>
          <a:p>
            <a:r>
              <a:rPr lang="en-US" dirty="0"/>
              <a:t>Grand List &amp; Mill Rates</a:t>
            </a:r>
          </a:p>
        </p:txBody>
      </p:sp>
    </p:spTree>
    <p:extLst>
      <p:ext uri="{BB962C8B-B14F-4D97-AF65-F5344CB8AC3E}">
        <p14:creationId xmlns:p14="http://schemas.microsoft.com/office/powerpoint/2010/main" val="238480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541D681B-9916-3340-9237-A0566CBC761B}"/>
              </a:ext>
            </a:extLst>
          </p:cNvPr>
          <p:cNvGraphicFramePr>
            <a:graphicFrameLocks noGrp="1"/>
          </p:cNvGraphicFramePr>
          <p:nvPr>
            <p:ph sz="quarter" idx="13"/>
          </p:nvPr>
        </p:nvGraphicFramePr>
        <p:xfrm>
          <a:off x="1231649" y="1406341"/>
          <a:ext cx="6680702" cy="3775260"/>
        </p:xfrm>
        <a:graphic>
          <a:graphicData uri="http://schemas.openxmlformats.org/drawingml/2006/table">
            <a:tbl>
              <a:tblPr firstRow="1">
                <a:tableStyleId>{F5AB1C69-6EDB-4FF4-983F-18BD219EF322}</a:tableStyleId>
              </a:tblPr>
              <a:tblGrid>
                <a:gridCol w="2233393">
                  <a:extLst>
                    <a:ext uri="{9D8B030D-6E8A-4147-A177-3AD203B41FA5}">
                      <a16:colId xmlns:a16="http://schemas.microsoft.com/office/drawing/2014/main" val="20000"/>
                    </a:ext>
                  </a:extLst>
                </a:gridCol>
                <a:gridCol w="4447309">
                  <a:extLst>
                    <a:ext uri="{9D8B030D-6E8A-4147-A177-3AD203B41FA5}">
                      <a16:colId xmlns:a16="http://schemas.microsoft.com/office/drawing/2014/main" val="20001"/>
                    </a:ext>
                  </a:extLst>
                </a:gridCol>
              </a:tblGrid>
              <a:tr h="344027">
                <a:tc>
                  <a:txBody>
                    <a:bodyPr/>
                    <a:lstStyle/>
                    <a:p>
                      <a:pPr algn="ctr" fontAlgn="b"/>
                      <a:r>
                        <a:rPr lang="en-US" sz="1400" u="none" strike="noStrike" dirty="0">
                          <a:effectLst/>
                          <a:latin typeface="Century Gothic"/>
                        </a:rPr>
                        <a:t>Municipality</a:t>
                      </a:r>
                      <a:endParaRPr lang="en-US" sz="1400" b="0" i="0" u="none" strike="noStrike" dirty="0">
                        <a:solidFill>
                          <a:srgbClr val="000000"/>
                        </a:solidFill>
                        <a:effectLst/>
                        <a:latin typeface="Century Gothic"/>
                      </a:endParaRPr>
                    </a:p>
                  </a:txBody>
                  <a:tcPr marL="9525" marR="9525" marT="9525" marB="0" anchor="ctr">
                    <a:solidFill>
                      <a:srgbClr val="3F7FBE"/>
                    </a:solidFill>
                  </a:tcPr>
                </a:tc>
                <a:tc>
                  <a:txBody>
                    <a:bodyPr/>
                    <a:lstStyle/>
                    <a:p>
                      <a:pPr algn="ctr" fontAlgn="b"/>
                      <a:r>
                        <a:rPr lang="en-US" sz="1400" u="none" strike="noStrike" dirty="0">
                          <a:effectLst/>
                          <a:latin typeface="Century Gothic"/>
                        </a:rPr>
                        <a:t>Equalized Net Grand List GLYR 2018</a:t>
                      </a:r>
                      <a:endParaRPr lang="en-US" sz="1400" b="0" i="0" u="none" strike="noStrike" dirty="0">
                        <a:solidFill>
                          <a:srgbClr val="000000"/>
                        </a:solidFill>
                        <a:effectLst/>
                        <a:latin typeface="Century Gothic"/>
                      </a:endParaRPr>
                    </a:p>
                  </a:txBody>
                  <a:tcPr marL="9525" marR="9525" marT="9525" marB="0" anchor="ctr">
                    <a:solidFill>
                      <a:srgbClr val="3F7FBE"/>
                    </a:solidFill>
                  </a:tcPr>
                </a:tc>
                <a:extLst>
                  <a:ext uri="{0D108BD9-81ED-4DB2-BD59-A6C34878D82A}">
                    <a16:rowId xmlns:a16="http://schemas.microsoft.com/office/drawing/2014/main" val="10000"/>
                  </a:ext>
                </a:extLst>
              </a:tr>
              <a:tr h="263941">
                <a:tc>
                  <a:txBody>
                    <a:bodyPr/>
                    <a:lstStyle/>
                    <a:p>
                      <a:pPr algn="ctr" fontAlgn="b"/>
                      <a:r>
                        <a:rPr lang="en-US" sz="1400" u="none" strike="noStrike" dirty="0">
                          <a:effectLst/>
                          <a:latin typeface="Century Gothic"/>
                        </a:rPr>
                        <a:t>GREENWICH</a:t>
                      </a:r>
                      <a:endParaRPr lang="en-US" sz="1400" b="0" i="0" u="none" strike="noStrike" dirty="0">
                        <a:solidFill>
                          <a:srgbClr val="000000"/>
                        </a:solidFill>
                        <a:effectLst/>
                        <a:latin typeface="Century Gothic"/>
                      </a:endParaRPr>
                    </a:p>
                  </a:txBody>
                  <a:tcPr marL="9525" marR="9525" marT="9525" marB="0" anchor="ctr">
                    <a:solidFill>
                      <a:srgbClr val="F0F3EB"/>
                    </a:solidFill>
                  </a:tcPr>
                </a:tc>
                <a:tc>
                  <a:txBody>
                    <a:bodyPr/>
                    <a:lstStyle/>
                    <a:p>
                      <a:pPr algn="ctr" fontAlgn="b"/>
                      <a:r>
                        <a:rPr lang="en-US" sz="1400" u="none" strike="noStrike" dirty="0">
                          <a:effectLst/>
                          <a:latin typeface="Century Gothic"/>
                        </a:rPr>
                        <a:t>$49,305,412,148</a:t>
                      </a:r>
                      <a:endParaRPr lang="en-US" sz="1400" b="0" i="0" u="none" strike="noStrike" dirty="0">
                        <a:solidFill>
                          <a:srgbClr val="000000"/>
                        </a:solidFill>
                        <a:effectLst/>
                        <a:latin typeface="Century Gothic"/>
                      </a:endParaRPr>
                    </a:p>
                  </a:txBody>
                  <a:tcPr marL="9525" marR="9525" marT="9525" marB="0" anchor="ctr">
                    <a:solidFill>
                      <a:srgbClr val="F0F3EB"/>
                    </a:solidFill>
                  </a:tcPr>
                </a:tc>
                <a:extLst>
                  <a:ext uri="{0D108BD9-81ED-4DB2-BD59-A6C34878D82A}">
                    <a16:rowId xmlns:a16="http://schemas.microsoft.com/office/drawing/2014/main" val="10001"/>
                  </a:ext>
                </a:extLst>
              </a:tr>
              <a:tr h="263941">
                <a:tc>
                  <a:txBody>
                    <a:bodyPr/>
                    <a:lstStyle/>
                    <a:p>
                      <a:pPr algn="ctr" fontAlgn="b"/>
                      <a:r>
                        <a:rPr lang="en-US" sz="1400" b="0" u="none" strike="noStrike" dirty="0">
                          <a:effectLst/>
                          <a:latin typeface="Century Gothic"/>
                        </a:rPr>
                        <a:t>STAMFORD</a:t>
                      </a:r>
                      <a:endParaRPr lang="en-US" sz="1400" b="0" i="0" u="none" strike="noStrike" dirty="0">
                        <a:solidFill>
                          <a:srgbClr val="000000"/>
                        </a:solidFill>
                        <a:effectLst/>
                        <a:latin typeface="Century Gothic"/>
                      </a:endParaRPr>
                    </a:p>
                  </a:txBody>
                  <a:tcPr marL="9525" marR="9525" marT="9525" marB="0" anchor="ctr">
                    <a:solidFill>
                      <a:srgbClr val="F0F4EB"/>
                    </a:solidFill>
                  </a:tcPr>
                </a:tc>
                <a:tc>
                  <a:txBody>
                    <a:bodyPr/>
                    <a:lstStyle/>
                    <a:p>
                      <a:pPr algn="ctr" fontAlgn="b"/>
                      <a:r>
                        <a:rPr lang="en-US" sz="1400" b="0" u="none" strike="noStrike" dirty="0">
                          <a:effectLst/>
                          <a:latin typeface="Century Gothic"/>
                        </a:rPr>
                        <a:t>$33,352,891,564</a:t>
                      </a:r>
                      <a:endParaRPr lang="en-US" sz="1400" b="0" i="0" u="none" strike="noStrike" dirty="0">
                        <a:solidFill>
                          <a:srgbClr val="000000"/>
                        </a:solidFill>
                        <a:effectLst/>
                        <a:latin typeface="Century Gothic"/>
                      </a:endParaRPr>
                    </a:p>
                  </a:txBody>
                  <a:tcPr marL="9525" marR="9525" marT="9525" marB="0" anchor="ctr">
                    <a:solidFill>
                      <a:srgbClr val="F0F4EB"/>
                    </a:solidFill>
                  </a:tcPr>
                </a:tc>
                <a:extLst>
                  <a:ext uri="{0D108BD9-81ED-4DB2-BD59-A6C34878D82A}">
                    <a16:rowId xmlns:a16="http://schemas.microsoft.com/office/drawing/2014/main" val="10002"/>
                  </a:ext>
                </a:extLst>
              </a:tr>
              <a:tr h="263941">
                <a:tc>
                  <a:txBody>
                    <a:bodyPr/>
                    <a:lstStyle/>
                    <a:p>
                      <a:pPr algn="ctr" fontAlgn="b"/>
                      <a:r>
                        <a:rPr lang="en-US" sz="1400" b="0" u="none" strike="noStrike" dirty="0">
                          <a:effectLst/>
                          <a:latin typeface="Century Gothic"/>
                        </a:rPr>
                        <a:t>NORWALK</a:t>
                      </a:r>
                      <a:endParaRPr lang="en-US" sz="1400" b="0" i="0" u="none" strike="noStrike" dirty="0">
                        <a:solidFill>
                          <a:srgbClr val="000000"/>
                        </a:solidFill>
                        <a:effectLst/>
                        <a:latin typeface="Century Gothic"/>
                      </a:endParaRPr>
                    </a:p>
                  </a:txBody>
                  <a:tcPr marL="9525" marR="9525" marT="9525" marB="0" anchor="ctr">
                    <a:solidFill>
                      <a:srgbClr val="F0F3EB"/>
                    </a:solidFill>
                  </a:tcPr>
                </a:tc>
                <a:tc>
                  <a:txBody>
                    <a:bodyPr/>
                    <a:lstStyle/>
                    <a:p>
                      <a:pPr algn="ctr" fontAlgn="b"/>
                      <a:r>
                        <a:rPr lang="en-US" sz="1400" b="0" u="none" strike="noStrike" dirty="0">
                          <a:effectLst/>
                          <a:latin typeface="Century Gothic"/>
                        </a:rPr>
                        <a:t>$20,400,626,724</a:t>
                      </a:r>
                      <a:endParaRPr lang="en-US" sz="1400" b="0" i="0" u="none" strike="noStrike" dirty="0">
                        <a:solidFill>
                          <a:srgbClr val="000000"/>
                        </a:solidFill>
                        <a:effectLst/>
                        <a:latin typeface="Century Gothic"/>
                      </a:endParaRPr>
                    </a:p>
                  </a:txBody>
                  <a:tcPr marL="9525" marR="9525" marT="9525" marB="0" anchor="ctr">
                    <a:solidFill>
                      <a:srgbClr val="F0F3EB"/>
                    </a:solidFill>
                  </a:tcPr>
                </a:tc>
                <a:extLst>
                  <a:ext uri="{0D108BD9-81ED-4DB2-BD59-A6C34878D82A}">
                    <a16:rowId xmlns:a16="http://schemas.microsoft.com/office/drawing/2014/main" val="10003"/>
                  </a:ext>
                </a:extLst>
              </a:tr>
              <a:tr h="263941">
                <a:tc>
                  <a:txBody>
                    <a:bodyPr/>
                    <a:lstStyle/>
                    <a:p>
                      <a:pPr algn="ctr" fontAlgn="b"/>
                      <a:r>
                        <a:rPr lang="en-US" sz="1400" u="none" strike="noStrike" dirty="0">
                          <a:effectLst/>
                          <a:latin typeface="Century Gothic"/>
                        </a:rPr>
                        <a:t>FAIRFIELD</a:t>
                      </a:r>
                      <a:endParaRPr lang="en-US" sz="1400" b="0" i="0" u="none" strike="noStrike" dirty="0">
                        <a:solidFill>
                          <a:srgbClr val="000000"/>
                        </a:solidFill>
                        <a:effectLst/>
                        <a:latin typeface="Century Gothic"/>
                      </a:endParaRPr>
                    </a:p>
                  </a:txBody>
                  <a:tcPr marL="9525" marR="9525" marT="9525" marB="0" anchor="ctr">
                    <a:solidFill>
                      <a:srgbClr val="F0F3EB"/>
                    </a:solidFill>
                  </a:tcPr>
                </a:tc>
                <a:tc>
                  <a:txBody>
                    <a:bodyPr/>
                    <a:lstStyle/>
                    <a:p>
                      <a:pPr algn="ctr" fontAlgn="b"/>
                      <a:r>
                        <a:rPr lang="en-US" sz="1400" u="none" strike="noStrike" dirty="0">
                          <a:effectLst/>
                          <a:latin typeface="Century Gothic"/>
                        </a:rPr>
                        <a:t>$16,727,103,155</a:t>
                      </a:r>
                      <a:endParaRPr lang="en-US" sz="1400" b="0" i="0" u="none" strike="noStrike" dirty="0">
                        <a:solidFill>
                          <a:srgbClr val="000000"/>
                        </a:solidFill>
                        <a:effectLst/>
                        <a:latin typeface="Century Gothic"/>
                      </a:endParaRPr>
                    </a:p>
                  </a:txBody>
                  <a:tcPr marL="9525" marR="9525" marT="9525" marB="0" anchor="ctr">
                    <a:solidFill>
                      <a:srgbClr val="F0F3EB"/>
                    </a:solidFill>
                  </a:tcPr>
                </a:tc>
                <a:extLst>
                  <a:ext uri="{0D108BD9-81ED-4DB2-BD59-A6C34878D82A}">
                    <a16:rowId xmlns:a16="http://schemas.microsoft.com/office/drawing/2014/main" val="10004"/>
                  </a:ext>
                </a:extLst>
              </a:tr>
              <a:tr h="263941">
                <a:tc>
                  <a:txBody>
                    <a:bodyPr/>
                    <a:lstStyle/>
                    <a:p>
                      <a:pPr algn="ctr" fontAlgn="b"/>
                      <a:r>
                        <a:rPr lang="en-US" sz="1400" b="0" i="0" u="none" strike="noStrike" dirty="0">
                          <a:solidFill>
                            <a:schemeClr val="dk1"/>
                          </a:solidFill>
                          <a:effectLst/>
                          <a:latin typeface="Century Gothic"/>
                        </a:rPr>
                        <a:t>WESTPORT</a:t>
                      </a:r>
                      <a:endParaRPr lang="en-US" sz="1400" b="0" i="0" u="none" strike="noStrike" dirty="0">
                        <a:solidFill>
                          <a:srgbClr val="000000"/>
                        </a:solidFill>
                        <a:effectLst/>
                        <a:latin typeface="Century Gothic"/>
                      </a:endParaRPr>
                    </a:p>
                  </a:txBody>
                  <a:tcPr marL="9525" marR="9525" marT="9525" marB="0" anchor="ctr">
                    <a:solidFill>
                      <a:srgbClr val="F0F3EB"/>
                    </a:solidFill>
                  </a:tcPr>
                </a:tc>
                <a:tc>
                  <a:txBody>
                    <a:bodyPr/>
                    <a:lstStyle/>
                    <a:p>
                      <a:pPr algn="ctr" fontAlgn="b"/>
                      <a:r>
                        <a:rPr lang="en-US" sz="1400" u="none" strike="noStrike" dirty="0">
                          <a:effectLst/>
                          <a:latin typeface="Century Gothic"/>
                        </a:rPr>
                        <a:t>$15,922,769,472</a:t>
                      </a:r>
                      <a:endParaRPr lang="en-US" sz="1400" b="0" i="0" u="none" strike="noStrike" dirty="0">
                        <a:solidFill>
                          <a:srgbClr val="000000"/>
                        </a:solidFill>
                        <a:effectLst/>
                        <a:latin typeface="Century Gothic"/>
                      </a:endParaRPr>
                    </a:p>
                  </a:txBody>
                  <a:tcPr marL="9525" marR="9525" marT="9525" marB="0" anchor="ctr">
                    <a:solidFill>
                      <a:srgbClr val="F0F3EB"/>
                    </a:solidFill>
                  </a:tcPr>
                </a:tc>
                <a:extLst>
                  <a:ext uri="{0D108BD9-81ED-4DB2-BD59-A6C34878D82A}">
                    <a16:rowId xmlns:a16="http://schemas.microsoft.com/office/drawing/2014/main" val="10005"/>
                  </a:ext>
                </a:extLst>
              </a:tr>
              <a:tr h="263941">
                <a:tc>
                  <a:txBody>
                    <a:bodyPr/>
                    <a:lstStyle/>
                    <a:p>
                      <a:pPr algn="ctr" fontAlgn="b"/>
                      <a:r>
                        <a:rPr lang="en-US" sz="1400" b="0" i="0" u="none" strike="noStrike" dirty="0">
                          <a:solidFill>
                            <a:srgbClr val="000000"/>
                          </a:solidFill>
                          <a:effectLst/>
                          <a:latin typeface="Century Gothic"/>
                        </a:rPr>
                        <a:t>…</a:t>
                      </a:r>
                    </a:p>
                  </a:txBody>
                  <a:tcPr marL="9525" marR="9525" marT="9525" marB="0" anchor="ctr">
                    <a:noFill/>
                  </a:tcPr>
                </a:tc>
                <a:tc>
                  <a:txBody>
                    <a:bodyPr/>
                    <a:lstStyle/>
                    <a:p>
                      <a:pPr algn="ctr" fontAlgn="b"/>
                      <a:r>
                        <a:rPr lang="en-US" sz="1400" b="0" i="0" u="none" strike="noStrike" dirty="0">
                          <a:solidFill>
                            <a:srgbClr val="000000"/>
                          </a:solidFill>
                          <a:effectLst/>
                          <a:latin typeface="Century Gothic"/>
                        </a:rPr>
                        <a:t>…</a:t>
                      </a:r>
                    </a:p>
                  </a:txBody>
                  <a:tcPr marL="9525" marR="9525" marT="9525" marB="0" anchor="ctr">
                    <a:noFill/>
                  </a:tcPr>
                </a:tc>
                <a:extLst>
                  <a:ext uri="{0D108BD9-81ED-4DB2-BD59-A6C34878D82A}">
                    <a16:rowId xmlns:a16="http://schemas.microsoft.com/office/drawing/2014/main" val="2063015573"/>
                  </a:ext>
                </a:extLst>
              </a:tr>
              <a:tr h="263941">
                <a:tc>
                  <a:txBody>
                    <a:bodyPr/>
                    <a:lstStyle/>
                    <a:p>
                      <a:pPr algn="ctr" fontAlgn="b"/>
                      <a:r>
                        <a:rPr lang="en-US" sz="1400" b="1" i="0" u="none" strike="noStrike" dirty="0">
                          <a:solidFill>
                            <a:schemeClr val="dk1"/>
                          </a:solidFill>
                          <a:effectLst/>
                          <a:latin typeface="Century Gothic"/>
                        </a:rPr>
                        <a:t>HARTFORD</a:t>
                      </a:r>
                      <a:endParaRPr lang="en-US" sz="1400" b="1" i="0" u="none" strike="noStrike" dirty="0">
                        <a:solidFill>
                          <a:srgbClr val="000000"/>
                        </a:solidFill>
                        <a:effectLst/>
                        <a:latin typeface="Century Gothic"/>
                      </a:endParaRPr>
                    </a:p>
                  </a:txBody>
                  <a:tcPr marL="9525" marR="9525" marT="9525" marB="0" anchor="ctr">
                    <a:solidFill>
                      <a:srgbClr val="FFFF00"/>
                    </a:solidFill>
                  </a:tcPr>
                </a:tc>
                <a:tc>
                  <a:txBody>
                    <a:bodyPr/>
                    <a:lstStyle/>
                    <a:p>
                      <a:pPr algn="ctr" fontAlgn="b"/>
                      <a:r>
                        <a:rPr lang="en-US" sz="1400" b="1" u="none" strike="noStrike" dirty="0">
                          <a:effectLst/>
                          <a:latin typeface="Century Gothic"/>
                        </a:rPr>
                        <a:t>$</a:t>
                      </a:r>
                      <a:r>
                        <a:rPr lang="en-US" sz="1400" b="1" dirty="0"/>
                        <a:t>7,617,691,245</a:t>
                      </a:r>
                      <a:endParaRPr lang="en-US" sz="1400" b="1" i="0" u="none" strike="noStrike" dirty="0">
                        <a:solidFill>
                          <a:srgbClr val="000000"/>
                        </a:solidFill>
                        <a:effectLst/>
                        <a:latin typeface="Century Gothic"/>
                      </a:endParaRPr>
                    </a:p>
                  </a:txBody>
                  <a:tcPr marL="9525" marR="9525" marT="9525" marB="0" anchor="ctr">
                    <a:solidFill>
                      <a:srgbClr val="FFFF00"/>
                    </a:solidFill>
                  </a:tcPr>
                </a:tc>
                <a:extLst>
                  <a:ext uri="{0D108BD9-81ED-4DB2-BD59-A6C34878D82A}">
                    <a16:rowId xmlns:a16="http://schemas.microsoft.com/office/drawing/2014/main" val="1879544138"/>
                  </a:ext>
                </a:extLst>
              </a:tr>
              <a:tr h="263941">
                <a:tc>
                  <a:txBody>
                    <a:bodyPr/>
                    <a:lstStyle/>
                    <a:p>
                      <a:pPr algn="ctr" fontAlgn="b"/>
                      <a:r>
                        <a:rPr lang="en-US" sz="1400" b="0" i="0" u="none" strike="noStrike" dirty="0">
                          <a:solidFill>
                            <a:srgbClr val="000000"/>
                          </a:solidFill>
                          <a:effectLst/>
                          <a:latin typeface="Century Gothic"/>
                        </a:rPr>
                        <a:t>…</a:t>
                      </a:r>
                    </a:p>
                  </a:txBody>
                  <a:tcPr marL="9525" marR="9525" marT="9525" marB="0" anchor="ctr">
                    <a:noFill/>
                  </a:tcPr>
                </a:tc>
                <a:tc>
                  <a:txBody>
                    <a:bodyPr/>
                    <a:lstStyle/>
                    <a:p>
                      <a:pPr algn="ctr" fontAlgn="b"/>
                      <a:r>
                        <a:rPr lang="en-US" sz="1400" b="0" i="0" u="none" strike="noStrike" dirty="0">
                          <a:solidFill>
                            <a:srgbClr val="000000"/>
                          </a:solidFill>
                          <a:effectLst/>
                          <a:latin typeface="Century Gothic"/>
                        </a:rPr>
                        <a:t>…</a:t>
                      </a:r>
                    </a:p>
                  </a:txBody>
                  <a:tcPr marL="9525" marR="9525" marT="9525" marB="0" anchor="ctr">
                    <a:noFill/>
                  </a:tcPr>
                </a:tc>
                <a:extLst>
                  <a:ext uri="{0D108BD9-81ED-4DB2-BD59-A6C34878D82A}">
                    <a16:rowId xmlns:a16="http://schemas.microsoft.com/office/drawing/2014/main" val="10010"/>
                  </a:ext>
                </a:extLst>
              </a:tr>
              <a:tr h="263941">
                <a:tc>
                  <a:txBody>
                    <a:bodyPr/>
                    <a:lstStyle/>
                    <a:p>
                      <a:pPr algn="ctr" fontAlgn="ctr"/>
                      <a:r>
                        <a:rPr lang="en-US" sz="1400" u="none" strike="noStrike" dirty="0">
                          <a:effectLst/>
                          <a:latin typeface="Century Gothic"/>
                        </a:rPr>
                        <a:t>SPRAGUE</a:t>
                      </a:r>
                      <a:endParaRPr lang="en-US" sz="1400" b="0" i="0" u="none" strike="noStrike" dirty="0">
                        <a:solidFill>
                          <a:srgbClr val="000000"/>
                        </a:solidFill>
                        <a:effectLst/>
                        <a:latin typeface="Century Gothic"/>
                      </a:endParaRPr>
                    </a:p>
                  </a:txBody>
                  <a:tcPr marL="9525" marR="9525" marT="9525" marB="0" anchor="ctr">
                    <a:solidFill>
                      <a:srgbClr val="F0F3EB"/>
                    </a:solidFill>
                  </a:tcPr>
                </a:tc>
                <a:tc>
                  <a:txBody>
                    <a:bodyPr/>
                    <a:lstStyle/>
                    <a:p>
                      <a:pPr algn="ctr" fontAlgn="ctr"/>
                      <a:r>
                        <a:rPr lang="en-US" sz="1400" u="none" strike="noStrike" dirty="0">
                          <a:effectLst/>
                          <a:latin typeface="Century Gothic"/>
                        </a:rPr>
                        <a:t>$262,421,803</a:t>
                      </a:r>
                      <a:endParaRPr lang="en-US" sz="1400" b="0" i="0" u="none" strike="noStrike" dirty="0">
                        <a:solidFill>
                          <a:srgbClr val="000000"/>
                        </a:solidFill>
                        <a:effectLst/>
                        <a:latin typeface="Century Gothic"/>
                      </a:endParaRPr>
                    </a:p>
                  </a:txBody>
                  <a:tcPr marL="9525" marR="9525" marT="9525" marB="0" anchor="ctr">
                    <a:solidFill>
                      <a:srgbClr val="F0F3EB"/>
                    </a:solidFill>
                  </a:tcPr>
                </a:tc>
                <a:extLst>
                  <a:ext uri="{0D108BD9-81ED-4DB2-BD59-A6C34878D82A}">
                    <a16:rowId xmlns:a16="http://schemas.microsoft.com/office/drawing/2014/main" val="10011"/>
                  </a:ext>
                </a:extLst>
              </a:tr>
              <a:tr h="263941">
                <a:tc>
                  <a:txBody>
                    <a:bodyPr/>
                    <a:lstStyle/>
                    <a:p>
                      <a:pPr algn="ctr" fontAlgn="ctr"/>
                      <a:r>
                        <a:rPr lang="en-US" sz="1400" u="none" strike="noStrike" dirty="0">
                          <a:effectLst/>
                          <a:latin typeface="Century Gothic"/>
                        </a:rPr>
                        <a:t>EASTFORD</a:t>
                      </a:r>
                      <a:endParaRPr lang="en-US" sz="1400" b="0" i="0" u="none" strike="noStrike" dirty="0">
                        <a:solidFill>
                          <a:srgbClr val="000000"/>
                        </a:solidFill>
                        <a:effectLst/>
                        <a:latin typeface="Century Gothic"/>
                      </a:endParaRPr>
                    </a:p>
                  </a:txBody>
                  <a:tcPr marL="9525" marR="9525" marT="9525" marB="0" anchor="ctr">
                    <a:solidFill>
                      <a:srgbClr val="F0F3EB"/>
                    </a:solidFill>
                  </a:tcPr>
                </a:tc>
                <a:tc>
                  <a:txBody>
                    <a:bodyPr/>
                    <a:lstStyle/>
                    <a:p>
                      <a:pPr algn="ctr" fontAlgn="ctr"/>
                      <a:r>
                        <a:rPr lang="en-US" sz="1400" u="none" strike="noStrike" dirty="0">
                          <a:effectLst/>
                          <a:latin typeface="Century Gothic"/>
                        </a:rPr>
                        <a:t>$221,369,501</a:t>
                      </a:r>
                      <a:endParaRPr lang="en-US" sz="1400" b="0" i="0" u="none" strike="noStrike" dirty="0">
                        <a:solidFill>
                          <a:srgbClr val="000000"/>
                        </a:solidFill>
                        <a:effectLst/>
                        <a:latin typeface="Century Gothic"/>
                      </a:endParaRPr>
                    </a:p>
                  </a:txBody>
                  <a:tcPr marL="9525" marR="9525" marT="9525" marB="0" anchor="ctr">
                    <a:solidFill>
                      <a:srgbClr val="F0F3EB"/>
                    </a:solidFill>
                  </a:tcPr>
                </a:tc>
                <a:extLst>
                  <a:ext uri="{0D108BD9-81ED-4DB2-BD59-A6C34878D82A}">
                    <a16:rowId xmlns:a16="http://schemas.microsoft.com/office/drawing/2014/main" val="10012"/>
                  </a:ext>
                </a:extLst>
              </a:tr>
              <a:tr h="263941">
                <a:tc>
                  <a:txBody>
                    <a:bodyPr/>
                    <a:lstStyle/>
                    <a:p>
                      <a:pPr algn="ctr" fontAlgn="ctr"/>
                      <a:r>
                        <a:rPr lang="en-US" sz="1400" u="none" strike="noStrike" dirty="0">
                          <a:effectLst/>
                          <a:latin typeface="Century Gothic"/>
                        </a:rPr>
                        <a:t>HAMPTON</a:t>
                      </a:r>
                      <a:endParaRPr lang="en-US" sz="1400" b="0" i="0" u="none" strike="noStrike" dirty="0">
                        <a:solidFill>
                          <a:srgbClr val="000000"/>
                        </a:solidFill>
                        <a:effectLst/>
                        <a:latin typeface="Century Gothic"/>
                      </a:endParaRPr>
                    </a:p>
                  </a:txBody>
                  <a:tcPr marL="9525" marR="9525" marT="9525" marB="0" anchor="ctr">
                    <a:solidFill>
                      <a:srgbClr val="F0F3EB"/>
                    </a:solidFill>
                  </a:tcPr>
                </a:tc>
                <a:tc>
                  <a:txBody>
                    <a:bodyPr/>
                    <a:lstStyle/>
                    <a:p>
                      <a:pPr algn="ctr" fontAlgn="ctr"/>
                      <a:r>
                        <a:rPr lang="en-US" sz="1400" u="none" strike="noStrike" dirty="0">
                          <a:effectLst/>
                          <a:latin typeface="Century Gothic"/>
                        </a:rPr>
                        <a:t>$210,897,474</a:t>
                      </a:r>
                      <a:endParaRPr lang="en-US" sz="1400" b="0" i="0" u="none" strike="noStrike" dirty="0">
                        <a:solidFill>
                          <a:srgbClr val="000000"/>
                        </a:solidFill>
                        <a:effectLst/>
                        <a:latin typeface="Century Gothic"/>
                      </a:endParaRPr>
                    </a:p>
                  </a:txBody>
                  <a:tcPr marL="9525" marR="9525" marT="9525" marB="0" anchor="ctr">
                    <a:solidFill>
                      <a:srgbClr val="F0F3EB"/>
                    </a:solidFill>
                  </a:tcPr>
                </a:tc>
                <a:extLst>
                  <a:ext uri="{0D108BD9-81ED-4DB2-BD59-A6C34878D82A}">
                    <a16:rowId xmlns:a16="http://schemas.microsoft.com/office/drawing/2014/main" val="10013"/>
                  </a:ext>
                </a:extLst>
              </a:tr>
              <a:tr h="263941">
                <a:tc>
                  <a:txBody>
                    <a:bodyPr/>
                    <a:lstStyle/>
                    <a:p>
                      <a:pPr algn="ctr" fontAlgn="ctr"/>
                      <a:r>
                        <a:rPr lang="en-US" sz="1400" u="none" strike="noStrike" dirty="0">
                          <a:effectLst/>
                          <a:latin typeface="Century Gothic"/>
                        </a:rPr>
                        <a:t>SCOTLAND</a:t>
                      </a:r>
                      <a:endParaRPr lang="en-US" sz="1400" b="0" i="0" u="none" strike="noStrike" dirty="0">
                        <a:solidFill>
                          <a:srgbClr val="000000"/>
                        </a:solidFill>
                        <a:effectLst/>
                        <a:latin typeface="Century Gothic"/>
                      </a:endParaRPr>
                    </a:p>
                  </a:txBody>
                  <a:tcPr marL="9525" marR="9525" marT="9525" marB="0" anchor="ctr">
                    <a:solidFill>
                      <a:srgbClr val="F0F3EB"/>
                    </a:solidFill>
                  </a:tcPr>
                </a:tc>
                <a:tc>
                  <a:txBody>
                    <a:bodyPr/>
                    <a:lstStyle/>
                    <a:p>
                      <a:pPr algn="ctr" fontAlgn="ctr"/>
                      <a:r>
                        <a:rPr lang="en-US" sz="1400" u="none" strike="noStrike" dirty="0">
                          <a:effectLst/>
                          <a:latin typeface="Century Gothic"/>
                        </a:rPr>
                        <a:t>$159,566,580</a:t>
                      </a:r>
                      <a:endParaRPr lang="en-US" sz="1400" b="0" i="0" u="none" strike="noStrike" dirty="0">
                        <a:solidFill>
                          <a:srgbClr val="000000"/>
                        </a:solidFill>
                        <a:effectLst/>
                        <a:latin typeface="Century Gothic"/>
                      </a:endParaRPr>
                    </a:p>
                  </a:txBody>
                  <a:tcPr marL="9525" marR="9525" marT="9525" marB="0" anchor="ctr">
                    <a:solidFill>
                      <a:srgbClr val="F0F3EB"/>
                    </a:solidFill>
                  </a:tcPr>
                </a:tc>
                <a:extLst>
                  <a:ext uri="{0D108BD9-81ED-4DB2-BD59-A6C34878D82A}">
                    <a16:rowId xmlns:a16="http://schemas.microsoft.com/office/drawing/2014/main" val="10014"/>
                  </a:ext>
                </a:extLst>
              </a:tr>
              <a:tr h="263941">
                <a:tc>
                  <a:txBody>
                    <a:bodyPr/>
                    <a:lstStyle/>
                    <a:p>
                      <a:pPr algn="ctr" fontAlgn="ctr"/>
                      <a:r>
                        <a:rPr lang="en-US" sz="1400" u="none" strike="noStrike" dirty="0">
                          <a:effectLst/>
                          <a:latin typeface="Century Gothic"/>
                        </a:rPr>
                        <a:t>UNION</a:t>
                      </a:r>
                      <a:endParaRPr lang="en-US" sz="1400" b="0" i="0" u="none" strike="noStrike" dirty="0">
                        <a:solidFill>
                          <a:srgbClr val="000000"/>
                        </a:solidFill>
                        <a:effectLst/>
                        <a:latin typeface="Century Gothic"/>
                      </a:endParaRPr>
                    </a:p>
                  </a:txBody>
                  <a:tcPr marL="9525" marR="9525" marT="9525" marB="0" anchor="ctr">
                    <a:solidFill>
                      <a:srgbClr val="F0F3EB"/>
                    </a:solidFill>
                  </a:tcPr>
                </a:tc>
                <a:tc>
                  <a:txBody>
                    <a:bodyPr/>
                    <a:lstStyle/>
                    <a:p>
                      <a:pPr algn="ctr" fontAlgn="ctr"/>
                      <a:r>
                        <a:rPr lang="en-US" sz="1400" u="none" strike="noStrike" dirty="0">
                          <a:effectLst/>
                          <a:latin typeface="Century Gothic"/>
                        </a:rPr>
                        <a:t>$132,309,249</a:t>
                      </a:r>
                      <a:endParaRPr lang="en-US" sz="1400" b="0" i="0" u="none" strike="noStrike" dirty="0">
                        <a:solidFill>
                          <a:srgbClr val="000000"/>
                        </a:solidFill>
                        <a:effectLst/>
                        <a:latin typeface="Century Gothic"/>
                      </a:endParaRPr>
                    </a:p>
                  </a:txBody>
                  <a:tcPr marL="9525" marR="9525" marT="9525" marB="0" anchor="ctr">
                    <a:solidFill>
                      <a:srgbClr val="F0F3EB"/>
                    </a:solidFill>
                  </a:tcPr>
                </a:tc>
                <a:extLst>
                  <a:ext uri="{0D108BD9-81ED-4DB2-BD59-A6C34878D82A}">
                    <a16:rowId xmlns:a16="http://schemas.microsoft.com/office/drawing/2014/main" val="10015"/>
                  </a:ext>
                </a:extLst>
              </a:tr>
            </a:tbl>
          </a:graphicData>
        </a:graphic>
      </p:graphicFrame>
      <p:sp>
        <p:nvSpPr>
          <p:cNvPr id="4" name="Text Placeholder 3">
            <a:extLst>
              <a:ext uri="{FF2B5EF4-FFF2-40B4-BE49-F238E27FC236}">
                <a16:creationId xmlns:a16="http://schemas.microsoft.com/office/drawing/2014/main" id="{3DE6A4F4-A35D-B747-80B9-EE1537A5DBAC}"/>
              </a:ext>
            </a:extLst>
          </p:cNvPr>
          <p:cNvSpPr>
            <a:spLocks noGrp="1"/>
          </p:cNvSpPr>
          <p:nvPr>
            <p:ph type="body" sz="quarter" idx="15"/>
          </p:nvPr>
        </p:nvSpPr>
        <p:spPr>
          <a:xfrm>
            <a:off x="628650" y="585021"/>
            <a:ext cx="7886700" cy="656121"/>
          </a:xfrm>
        </p:spPr>
        <p:txBody>
          <a:bodyPr anchor="ctr"/>
          <a:lstStyle/>
          <a:p>
            <a:r>
              <a:rPr lang="en-US" dirty="0"/>
              <a:t>The Value of Grand Lists Varies Widely</a:t>
            </a:r>
          </a:p>
        </p:txBody>
      </p:sp>
      <p:sp>
        <p:nvSpPr>
          <p:cNvPr id="6" name="Down Arrow 5">
            <a:extLst>
              <a:ext uri="{FF2B5EF4-FFF2-40B4-BE49-F238E27FC236}">
                <a16:creationId xmlns:a16="http://schemas.microsoft.com/office/drawing/2014/main" id="{1071C80A-D9B0-FF40-B85A-B217E41115F9}"/>
              </a:ext>
            </a:extLst>
          </p:cNvPr>
          <p:cNvSpPr/>
          <p:nvPr/>
        </p:nvSpPr>
        <p:spPr>
          <a:xfrm rot="10800000">
            <a:off x="469317" y="1874167"/>
            <a:ext cx="297937" cy="1181859"/>
          </a:xfrm>
          <a:prstGeom prst="downArrow">
            <a:avLst/>
          </a:prstGeom>
          <a:solidFill>
            <a:srgbClr val="40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8" name="Rectangle 7">
            <a:extLst>
              <a:ext uri="{FF2B5EF4-FFF2-40B4-BE49-F238E27FC236}">
                <a16:creationId xmlns:a16="http://schemas.microsoft.com/office/drawing/2014/main" id="{4BADAA88-8B81-2E4C-9823-41CD56B91CF0}"/>
              </a:ext>
            </a:extLst>
          </p:cNvPr>
          <p:cNvSpPr/>
          <p:nvPr/>
        </p:nvSpPr>
        <p:spPr>
          <a:xfrm>
            <a:off x="177244" y="3288662"/>
            <a:ext cx="902811" cy="369332"/>
          </a:xfrm>
          <a:prstGeom prst="rect">
            <a:avLst/>
          </a:prstGeom>
        </p:spPr>
        <p:txBody>
          <a:bodyPr wrap="none">
            <a:spAutoFit/>
          </a:bodyPr>
          <a:lstStyle/>
          <a:p>
            <a:r>
              <a:rPr lang="en-US" b="1" dirty="0">
                <a:solidFill>
                  <a:srgbClr val="222222"/>
                </a:solidFill>
                <a:latin typeface="Century Gothic"/>
                <a:cs typeface="Century Gothic"/>
              </a:rPr>
              <a:t>$49.2B</a:t>
            </a:r>
            <a:endParaRPr lang="en-US" b="1" dirty="0">
              <a:latin typeface="Century Gothic"/>
              <a:cs typeface="Century Gothic"/>
            </a:endParaRPr>
          </a:p>
        </p:txBody>
      </p:sp>
      <p:sp>
        <p:nvSpPr>
          <p:cNvPr id="10" name="TextBox 9">
            <a:extLst>
              <a:ext uri="{FF2B5EF4-FFF2-40B4-BE49-F238E27FC236}">
                <a16:creationId xmlns:a16="http://schemas.microsoft.com/office/drawing/2014/main" id="{0DD2D570-76D3-EF45-8B25-9FF479CBF135}"/>
              </a:ext>
            </a:extLst>
          </p:cNvPr>
          <p:cNvSpPr txBox="1"/>
          <p:nvPr/>
        </p:nvSpPr>
        <p:spPr>
          <a:xfrm>
            <a:off x="0" y="6134979"/>
            <a:ext cx="9144000" cy="369332"/>
          </a:xfrm>
          <a:prstGeom prst="rect">
            <a:avLst/>
          </a:prstGeom>
          <a:noFill/>
        </p:spPr>
        <p:txBody>
          <a:bodyPr wrap="square" rtlCol="0">
            <a:spAutoFit/>
          </a:bodyPr>
          <a:lstStyle/>
          <a:p>
            <a:r>
              <a:rPr lang="en-US" sz="900" dirty="0">
                <a:solidFill>
                  <a:prstClr val="black"/>
                </a:solidFill>
                <a:latin typeface="Century Gothic" panose="020B0502020202020204" pitchFamily="34" charset="0"/>
                <a:cs typeface="Century Gothic"/>
              </a:rPr>
              <a:t>Source: </a:t>
            </a:r>
            <a:r>
              <a:rPr lang="en-US" sz="900" dirty="0">
                <a:latin typeface="Century Gothic" panose="020B0502020202020204" pitchFamily="34" charset="0"/>
              </a:rPr>
              <a:t>State of Connecticut, Office of Policy and Management. (2021). </a:t>
            </a:r>
            <a:r>
              <a:rPr lang="en-US" sz="900" i="1" dirty="0">
                <a:latin typeface="Century Gothic" panose="020B0502020202020204" pitchFamily="34" charset="0"/>
              </a:rPr>
              <a:t>Municipal Fiscal Indicators, Fiscal Years Ended 2015-2019</a:t>
            </a:r>
            <a:r>
              <a:rPr lang="en-US" sz="900" dirty="0">
                <a:latin typeface="Century Gothic" panose="020B0502020202020204" pitchFamily="34" charset="0"/>
              </a:rPr>
              <a:t>. Hartford, CT: Author. Retrieved from https://portal.ct.gov/-/media/OPM/IGP/munfinsr/Municipal-Fiscal-Indicators/FI-2015-19-Final-AsOf-4-30-21.pdf.</a:t>
            </a:r>
            <a:endParaRPr lang="en-US" sz="900" dirty="0">
              <a:solidFill>
                <a:srgbClr val="000000"/>
              </a:solidFill>
              <a:latin typeface="Century Gothic" panose="020B0502020202020204" pitchFamily="34" charset="0"/>
              <a:cs typeface="Century Gothic"/>
            </a:endParaRPr>
          </a:p>
        </p:txBody>
      </p:sp>
      <p:sp>
        <p:nvSpPr>
          <p:cNvPr id="11" name="Down Arrow 10">
            <a:extLst>
              <a:ext uri="{FF2B5EF4-FFF2-40B4-BE49-F238E27FC236}">
                <a16:creationId xmlns:a16="http://schemas.microsoft.com/office/drawing/2014/main" id="{2DE87EA8-12C5-1845-9B7F-907FFE5435CF}"/>
              </a:ext>
            </a:extLst>
          </p:cNvPr>
          <p:cNvSpPr/>
          <p:nvPr/>
        </p:nvSpPr>
        <p:spPr>
          <a:xfrm>
            <a:off x="469317" y="3885502"/>
            <a:ext cx="297937" cy="1181859"/>
          </a:xfrm>
          <a:prstGeom prst="downArrow">
            <a:avLst/>
          </a:prstGeom>
          <a:solidFill>
            <a:srgbClr val="40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Tree>
    <p:extLst>
      <p:ext uri="{BB962C8B-B14F-4D97-AF65-F5344CB8AC3E}">
        <p14:creationId xmlns:p14="http://schemas.microsoft.com/office/powerpoint/2010/main" val="2841155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1D447A-B333-E940-B856-B3D16236424C}"/>
              </a:ext>
            </a:extLst>
          </p:cNvPr>
          <p:cNvSpPr>
            <a:spLocks noGrp="1"/>
          </p:cNvSpPr>
          <p:nvPr>
            <p:ph type="body" sz="quarter" idx="15"/>
          </p:nvPr>
        </p:nvSpPr>
        <p:spPr/>
        <p:txBody>
          <a:bodyPr/>
          <a:lstStyle/>
          <a:p>
            <a:r>
              <a:rPr lang="en-US" dirty="0"/>
              <a:t>Property Taxes on a $200,000 House</a:t>
            </a:r>
          </a:p>
        </p:txBody>
      </p:sp>
      <p:pic>
        <p:nvPicPr>
          <p:cNvPr id="9" name="Picture 8">
            <a:extLst>
              <a:ext uri="{FF2B5EF4-FFF2-40B4-BE49-F238E27FC236}">
                <a16:creationId xmlns:a16="http://schemas.microsoft.com/office/drawing/2014/main" id="{FEB59CF9-CB85-074B-B84D-AF278F9CDF0D}"/>
              </a:ext>
            </a:extLst>
          </p:cNvPr>
          <p:cNvPicPr>
            <a:picLocks noChangeAspect="1"/>
          </p:cNvPicPr>
          <p:nvPr/>
        </p:nvPicPr>
        <p:blipFill rotWithShape="1">
          <a:blip r:embed="rId2"/>
          <a:srcRect/>
          <a:stretch/>
        </p:blipFill>
        <p:spPr>
          <a:xfrm>
            <a:off x="889245" y="1116443"/>
            <a:ext cx="6868734" cy="5284494"/>
          </a:xfrm>
          <a:prstGeom prst="rect">
            <a:avLst/>
          </a:prstGeom>
        </p:spPr>
      </p:pic>
      <p:cxnSp>
        <p:nvCxnSpPr>
          <p:cNvPr id="11" name="Straight Arrow Connector 10">
            <a:extLst>
              <a:ext uri="{FF2B5EF4-FFF2-40B4-BE49-F238E27FC236}">
                <a16:creationId xmlns:a16="http://schemas.microsoft.com/office/drawing/2014/main" id="{229A7F97-CE46-7D40-BBEA-D2E2C41866A2}"/>
              </a:ext>
            </a:extLst>
          </p:cNvPr>
          <p:cNvCxnSpPr>
            <a:cxnSpLocks/>
            <a:stCxn id="13" idx="3"/>
          </p:cNvCxnSpPr>
          <p:nvPr/>
        </p:nvCxnSpPr>
        <p:spPr>
          <a:xfrm>
            <a:off x="1263192" y="3490167"/>
            <a:ext cx="2516956" cy="11001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3FAB11A7-7CAE-6249-BBAC-70835FF32109}"/>
              </a:ext>
            </a:extLst>
          </p:cNvPr>
          <p:cNvSpPr txBox="1"/>
          <p:nvPr/>
        </p:nvSpPr>
        <p:spPr>
          <a:xfrm>
            <a:off x="131874" y="3259334"/>
            <a:ext cx="1131318"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New Haven: </a:t>
            </a:r>
            <a:r>
              <a:rPr lang="en-US" sz="1200" dirty="0"/>
              <a:t>$6,143</a:t>
            </a:r>
          </a:p>
        </p:txBody>
      </p:sp>
      <p:cxnSp>
        <p:nvCxnSpPr>
          <p:cNvPr id="18" name="Straight Arrow Connector 17">
            <a:extLst>
              <a:ext uri="{FF2B5EF4-FFF2-40B4-BE49-F238E27FC236}">
                <a16:creationId xmlns:a16="http://schemas.microsoft.com/office/drawing/2014/main" id="{F23D0B35-6F04-4044-BAD3-1A2FF0CEAB92}"/>
              </a:ext>
            </a:extLst>
          </p:cNvPr>
          <p:cNvCxnSpPr>
            <a:cxnSpLocks/>
            <a:stCxn id="21" idx="2"/>
          </p:cNvCxnSpPr>
          <p:nvPr/>
        </p:nvCxnSpPr>
        <p:spPr>
          <a:xfrm>
            <a:off x="697533" y="4952771"/>
            <a:ext cx="565659" cy="7127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41EFD7D4-2215-D84D-A802-3D7C1C66A4AE}"/>
              </a:ext>
            </a:extLst>
          </p:cNvPr>
          <p:cNvSpPr txBox="1"/>
          <p:nvPr/>
        </p:nvSpPr>
        <p:spPr>
          <a:xfrm>
            <a:off x="131874" y="4491106"/>
            <a:ext cx="1131318"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Greenwich: </a:t>
            </a:r>
            <a:r>
              <a:rPr lang="en-US" sz="1200" dirty="0"/>
              <a:t>$1,623</a:t>
            </a:r>
          </a:p>
        </p:txBody>
      </p:sp>
      <p:cxnSp>
        <p:nvCxnSpPr>
          <p:cNvPr id="22" name="Straight Arrow Connector 21">
            <a:extLst>
              <a:ext uri="{FF2B5EF4-FFF2-40B4-BE49-F238E27FC236}">
                <a16:creationId xmlns:a16="http://schemas.microsoft.com/office/drawing/2014/main" id="{E584D1B2-4860-134C-A97E-06C741F546D4}"/>
              </a:ext>
            </a:extLst>
          </p:cNvPr>
          <p:cNvCxnSpPr>
            <a:cxnSpLocks/>
            <a:stCxn id="25" idx="3"/>
          </p:cNvCxnSpPr>
          <p:nvPr/>
        </p:nvCxnSpPr>
        <p:spPr>
          <a:xfrm>
            <a:off x="1263192" y="2870390"/>
            <a:ext cx="2171290" cy="6051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4B1541B8-B042-3A49-AD18-9837B4AD0954}"/>
              </a:ext>
            </a:extLst>
          </p:cNvPr>
          <p:cNvSpPr txBox="1"/>
          <p:nvPr/>
        </p:nvSpPr>
        <p:spPr>
          <a:xfrm>
            <a:off x="131874" y="2639557"/>
            <a:ext cx="1131318"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Waterbury: </a:t>
            </a:r>
            <a:r>
              <a:rPr lang="en-US" sz="1200" dirty="0"/>
              <a:t>$8,429</a:t>
            </a:r>
          </a:p>
        </p:txBody>
      </p:sp>
      <p:cxnSp>
        <p:nvCxnSpPr>
          <p:cNvPr id="26" name="Straight Arrow Connector 25">
            <a:extLst>
              <a:ext uri="{FF2B5EF4-FFF2-40B4-BE49-F238E27FC236}">
                <a16:creationId xmlns:a16="http://schemas.microsoft.com/office/drawing/2014/main" id="{B6338C4C-AB95-7047-8304-7C4A38F1BD90}"/>
              </a:ext>
            </a:extLst>
          </p:cNvPr>
          <p:cNvCxnSpPr>
            <a:cxnSpLocks/>
          </p:cNvCxnSpPr>
          <p:nvPr/>
        </p:nvCxnSpPr>
        <p:spPr>
          <a:xfrm>
            <a:off x="1263192" y="2246070"/>
            <a:ext cx="2988297" cy="6940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A45DF3FD-1449-594B-AB0D-70A0579E40C0}"/>
              </a:ext>
            </a:extLst>
          </p:cNvPr>
          <p:cNvSpPr txBox="1"/>
          <p:nvPr/>
        </p:nvSpPr>
        <p:spPr>
          <a:xfrm>
            <a:off x="131874" y="2015238"/>
            <a:ext cx="1131318"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New Britain: </a:t>
            </a:r>
            <a:r>
              <a:rPr lang="en-US" sz="1200" dirty="0"/>
              <a:t>$7,070</a:t>
            </a:r>
          </a:p>
        </p:txBody>
      </p:sp>
      <p:cxnSp>
        <p:nvCxnSpPr>
          <p:cNvPr id="34" name="Straight Arrow Connector 33">
            <a:extLst>
              <a:ext uri="{FF2B5EF4-FFF2-40B4-BE49-F238E27FC236}">
                <a16:creationId xmlns:a16="http://schemas.microsoft.com/office/drawing/2014/main" id="{BE8763DE-865E-184C-B100-C458102B7724}"/>
              </a:ext>
            </a:extLst>
          </p:cNvPr>
          <p:cNvCxnSpPr>
            <a:cxnSpLocks/>
          </p:cNvCxnSpPr>
          <p:nvPr/>
        </p:nvCxnSpPr>
        <p:spPr>
          <a:xfrm>
            <a:off x="1263192" y="1625065"/>
            <a:ext cx="757371" cy="5153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a:extLst>
              <a:ext uri="{FF2B5EF4-FFF2-40B4-BE49-F238E27FC236}">
                <a16:creationId xmlns:a16="http://schemas.microsoft.com/office/drawing/2014/main" id="{5CCADD06-D529-3541-AF6B-224A4DA53FC4}"/>
              </a:ext>
            </a:extLst>
          </p:cNvPr>
          <p:cNvSpPr txBox="1"/>
          <p:nvPr/>
        </p:nvSpPr>
        <p:spPr>
          <a:xfrm>
            <a:off x="131874" y="1394233"/>
            <a:ext cx="1131318"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Sharon: </a:t>
            </a:r>
            <a:r>
              <a:rPr lang="en-US" sz="1200" dirty="0"/>
              <a:t>$2,016</a:t>
            </a:r>
          </a:p>
        </p:txBody>
      </p:sp>
      <p:cxnSp>
        <p:nvCxnSpPr>
          <p:cNvPr id="45" name="Straight Arrow Connector 44">
            <a:extLst>
              <a:ext uri="{FF2B5EF4-FFF2-40B4-BE49-F238E27FC236}">
                <a16:creationId xmlns:a16="http://schemas.microsoft.com/office/drawing/2014/main" id="{A9985A31-A187-AE4B-B380-8BE65C6A36D6}"/>
              </a:ext>
            </a:extLst>
          </p:cNvPr>
          <p:cNvCxnSpPr>
            <a:cxnSpLocks/>
          </p:cNvCxnSpPr>
          <p:nvPr/>
        </p:nvCxnSpPr>
        <p:spPr>
          <a:xfrm flipH="1">
            <a:off x="6561058" y="4401736"/>
            <a:ext cx="1300897"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9" name="TextBox 48">
            <a:extLst>
              <a:ext uri="{FF2B5EF4-FFF2-40B4-BE49-F238E27FC236}">
                <a16:creationId xmlns:a16="http://schemas.microsoft.com/office/drawing/2014/main" id="{9AA191BA-32BC-5A44-A3A1-F21EB09A6769}"/>
              </a:ext>
            </a:extLst>
          </p:cNvPr>
          <p:cNvSpPr txBox="1"/>
          <p:nvPr/>
        </p:nvSpPr>
        <p:spPr>
          <a:xfrm>
            <a:off x="7795687" y="4129191"/>
            <a:ext cx="1225765"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New London: </a:t>
            </a:r>
            <a:r>
              <a:rPr lang="en-US" sz="1200" dirty="0"/>
              <a:t>$5,499</a:t>
            </a:r>
          </a:p>
        </p:txBody>
      </p:sp>
      <p:cxnSp>
        <p:nvCxnSpPr>
          <p:cNvPr id="50" name="Straight Arrow Connector 49">
            <a:extLst>
              <a:ext uri="{FF2B5EF4-FFF2-40B4-BE49-F238E27FC236}">
                <a16:creationId xmlns:a16="http://schemas.microsoft.com/office/drawing/2014/main" id="{A504246E-3294-034A-AB64-525B06A934C0}"/>
              </a:ext>
            </a:extLst>
          </p:cNvPr>
          <p:cNvCxnSpPr>
            <a:cxnSpLocks/>
          </p:cNvCxnSpPr>
          <p:nvPr/>
        </p:nvCxnSpPr>
        <p:spPr>
          <a:xfrm flipH="1">
            <a:off x="4572002" y="2469067"/>
            <a:ext cx="3223685" cy="260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2" name="TextBox 51">
            <a:extLst>
              <a:ext uri="{FF2B5EF4-FFF2-40B4-BE49-F238E27FC236}">
                <a16:creationId xmlns:a16="http://schemas.microsoft.com/office/drawing/2014/main" id="{ECFE091D-BE80-3745-B001-A95BB5594F12}"/>
              </a:ext>
            </a:extLst>
          </p:cNvPr>
          <p:cNvSpPr txBox="1"/>
          <p:nvPr/>
        </p:nvSpPr>
        <p:spPr>
          <a:xfrm>
            <a:off x="7795687" y="2251234"/>
            <a:ext cx="1225765"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Hartford: </a:t>
            </a:r>
            <a:r>
              <a:rPr lang="en-US" sz="1200" dirty="0"/>
              <a:t>$5,200</a:t>
            </a:r>
          </a:p>
        </p:txBody>
      </p:sp>
      <p:cxnSp>
        <p:nvCxnSpPr>
          <p:cNvPr id="57" name="Straight Arrow Connector 56">
            <a:extLst>
              <a:ext uri="{FF2B5EF4-FFF2-40B4-BE49-F238E27FC236}">
                <a16:creationId xmlns:a16="http://schemas.microsoft.com/office/drawing/2014/main" id="{56CD44C8-FDD4-0D47-9B83-AB2FB7EFF321}"/>
              </a:ext>
            </a:extLst>
          </p:cNvPr>
          <p:cNvCxnSpPr>
            <a:cxnSpLocks/>
            <a:stCxn id="60" idx="3"/>
          </p:cNvCxnSpPr>
          <p:nvPr/>
        </p:nvCxnSpPr>
        <p:spPr>
          <a:xfrm>
            <a:off x="1263192" y="4116944"/>
            <a:ext cx="1555448" cy="10549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0" name="TextBox 59">
            <a:extLst>
              <a:ext uri="{FF2B5EF4-FFF2-40B4-BE49-F238E27FC236}">
                <a16:creationId xmlns:a16="http://schemas.microsoft.com/office/drawing/2014/main" id="{8B077D34-9C0E-FC4D-8B33-1A76BA90F688}"/>
              </a:ext>
            </a:extLst>
          </p:cNvPr>
          <p:cNvSpPr txBox="1"/>
          <p:nvPr/>
        </p:nvSpPr>
        <p:spPr>
          <a:xfrm>
            <a:off x="131874" y="3886111"/>
            <a:ext cx="1131318"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Bridgeport: </a:t>
            </a:r>
            <a:r>
              <a:rPr lang="en-US" sz="1200" dirty="0"/>
              <a:t>$7,559</a:t>
            </a:r>
          </a:p>
        </p:txBody>
      </p:sp>
      <p:cxnSp>
        <p:nvCxnSpPr>
          <p:cNvPr id="63" name="Straight Arrow Connector 62">
            <a:extLst>
              <a:ext uri="{FF2B5EF4-FFF2-40B4-BE49-F238E27FC236}">
                <a16:creationId xmlns:a16="http://schemas.microsoft.com/office/drawing/2014/main" id="{A039806B-316E-A74A-B1AF-2710172CFFC9}"/>
              </a:ext>
            </a:extLst>
          </p:cNvPr>
          <p:cNvCxnSpPr>
            <a:cxnSpLocks/>
            <a:stCxn id="64" idx="1"/>
          </p:cNvCxnSpPr>
          <p:nvPr/>
        </p:nvCxnSpPr>
        <p:spPr>
          <a:xfrm flipH="1">
            <a:off x="6561058" y="3111227"/>
            <a:ext cx="1234629" cy="3888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4" name="TextBox 63">
            <a:extLst>
              <a:ext uri="{FF2B5EF4-FFF2-40B4-BE49-F238E27FC236}">
                <a16:creationId xmlns:a16="http://schemas.microsoft.com/office/drawing/2014/main" id="{D39ED24A-A99D-C04C-99EF-EAC6C8705BFD}"/>
              </a:ext>
            </a:extLst>
          </p:cNvPr>
          <p:cNvSpPr txBox="1"/>
          <p:nvPr/>
        </p:nvSpPr>
        <p:spPr>
          <a:xfrm>
            <a:off x="7795687" y="2880394"/>
            <a:ext cx="1225765"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Norwich: </a:t>
            </a:r>
            <a:r>
              <a:rPr lang="en-US" sz="1200" dirty="0"/>
              <a:t>$5,888</a:t>
            </a:r>
          </a:p>
        </p:txBody>
      </p:sp>
      <p:cxnSp>
        <p:nvCxnSpPr>
          <p:cNvPr id="67" name="Straight Arrow Connector 66">
            <a:extLst>
              <a:ext uri="{FF2B5EF4-FFF2-40B4-BE49-F238E27FC236}">
                <a16:creationId xmlns:a16="http://schemas.microsoft.com/office/drawing/2014/main" id="{624D5264-D07B-0D44-9628-D4C17C6B8905}"/>
              </a:ext>
            </a:extLst>
          </p:cNvPr>
          <p:cNvCxnSpPr>
            <a:cxnSpLocks/>
          </p:cNvCxnSpPr>
          <p:nvPr/>
        </p:nvCxnSpPr>
        <p:spPr>
          <a:xfrm flipH="1">
            <a:off x="7178374" y="3783526"/>
            <a:ext cx="683581" cy="4573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1" name="TextBox 70">
            <a:extLst>
              <a:ext uri="{FF2B5EF4-FFF2-40B4-BE49-F238E27FC236}">
                <a16:creationId xmlns:a16="http://schemas.microsoft.com/office/drawing/2014/main" id="{96E79E90-5AD4-E644-9BA3-7D439BDE7345}"/>
              </a:ext>
            </a:extLst>
          </p:cNvPr>
          <p:cNvSpPr txBox="1"/>
          <p:nvPr/>
        </p:nvSpPr>
        <p:spPr>
          <a:xfrm>
            <a:off x="7795687" y="3525778"/>
            <a:ext cx="1225765"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Stonington: </a:t>
            </a:r>
            <a:r>
              <a:rPr lang="en-US" sz="1200" dirty="0"/>
              <a:t>$3,270</a:t>
            </a:r>
          </a:p>
        </p:txBody>
      </p:sp>
      <p:cxnSp>
        <p:nvCxnSpPr>
          <p:cNvPr id="72" name="Straight Arrow Connector 71">
            <a:extLst>
              <a:ext uri="{FF2B5EF4-FFF2-40B4-BE49-F238E27FC236}">
                <a16:creationId xmlns:a16="http://schemas.microsoft.com/office/drawing/2014/main" id="{7F329433-184C-EB45-B537-72C935EB325C}"/>
              </a:ext>
            </a:extLst>
          </p:cNvPr>
          <p:cNvCxnSpPr>
            <a:cxnSpLocks/>
          </p:cNvCxnSpPr>
          <p:nvPr/>
        </p:nvCxnSpPr>
        <p:spPr>
          <a:xfrm flipH="1">
            <a:off x="4323612" y="1865567"/>
            <a:ext cx="3538343" cy="6293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5" name="TextBox 74">
            <a:extLst>
              <a:ext uri="{FF2B5EF4-FFF2-40B4-BE49-F238E27FC236}">
                <a16:creationId xmlns:a16="http://schemas.microsoft.com/office/drawing/2014/main" id="{1F0C6354-9A8F-294F-BFC5-1DE5A0588FA2}"/>
              </a:ext>
            </a:extLst>
          </p:cNvPr>
          <p:cNvSpPr txBox="1"/>
          <p:nvPr/>
        </p:nvSpPr>
        <p:spPr>
          <a:xfrm>
            <a:off x="7795687" y="1648747"/>
            <a:ext cx="1225765"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West Hartford: </a:t>
            </a:r>
            <a:r>
              <a:rPr lang="en-US" sz="1200" dirty="0"/>
              <a:t>$3,500</a:t>
            </a:r>
          </a:p>
        </p:txBody>
      </p:sp>
    </p:spTree>
    <p:extLst>
      <p:ext uri="{BB962C8B-B14F-4D97-AF65-F5344CB8AC3E}">
        <p14:creationId xmlns:p14="http://schemas.microsoft.com/office/powerpoint/2010/main" val="187219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AAF5B82-8112-0528-719E-FADE65D07D9A}"/>
              </a:ext>
            </a:extLst>
          </p:cNvPr>
          <p:cNvSpPr>
            <a:spLocks noGrp="1"/>
          </p:cNvSpPr>
          <p:nvPr>
            <p:ph type="body" sz="quarter" idx="12"/>
          </p:nvPr>
        </p:nvSpPr>
        <p:spPr>
          <a:xfrm>
            <a:off x="1331843" y="2601684"/>
            <a:ext cx="6480313" cy="1654631"/>
          </a:xfrm>
        </p:spPr>
        <p:txBody>
          <a:bodyPr/>
          <a:lstStyle/>
          <a:p>
            <a:r>
              <a:rPr lang="en-US" dirty="0"/>
              <a:t>Racial Disparities in education funding</a:t>
            </a:r>
          </a:p>
        </p:txBody>
      </p:sp>
    </p:spTree>
    <p:extLst>
      <p:ext uri="{BB962C8B-B14F-4D97-AF65-F5344CB8AC3E}">
        <p14:creationId xmlns:p14="http://schemas.microsoft.com/office/powerpoint/2010/main" val="266797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6204-AC77-634A-B563-184A2637D206}"/>
              </a:ext>
            </a:extLst>
          </p:cNvPr>
          <p:cNvSpPr txBox="1"/>
          <p:nvPr/>
        </p:nvSpPr>
        <p:spPr>
          <a:xfrm>
            <a:off x="520067" y="1075637"/>
            <a:ext cx="8103865" cy="5355312"/>
          </a:xfrm>
          <a:prstGeom prst="rect">
            <a:avLst/>
          </a:prstGeom>
          <a:noFill/>
        </p:spPr>
        <p:txBody>
          <a:bodyPr wrap="square" rtlCol="0">
            <a:spAutoFit/>
          </a:bodyPr>
          <a:lstStyle/>
          <a:p>
            <a:pPr algn="ctr" defTabSz="457200"/>
            <a:r>
              <a:rPr lang="en-US" sz="2400" dirty="0">
                <a:solidFill>
                  <a:srgbClr val="1A1D1E"/>
                </a:solidFill>
                <a:cs typeface="Century Gothic"/>
              </a:rPr>
              <a:t>For questions or comments about the information presented today, please contact us:</a:t>
            </a:r>
          </a:p>
          <a:p>
            <a:pPr algn="ctr" defTabSz="457200"/>
            <a:endParaRPr lang="en-US" sz="800" b="1" dirty="0">
              <a:solidFill>
                <a:srgbClr val="1A1D1E"/>
              </a:solidFill>
              <a:cs typeface="Century Gothic"/>
            </a:endParaRPr>
          </a:p>
          <a:p>
            <a:pPr algn="ctr" defTabSz="457200"/>
            <a:r>
              <a:rPr lang="en-US" sz="2400" b="1" dirty="0">
                <a:solidFill>
                  <a:srgbClr val="1A1D1E"/>
                </a:solidFill>
                <a:cs typeface="Century Gothic"/>
              </a:rPr>
              <a:t>Erika Haynes, Director of Community Engagement</a:t>
            </a:r>
          </a:p>
          <a:p>
            <a:pPr algn="ctr" defTabSz="457200"/>
            <a:r>
              <a:rPr lang="en-US" sz="2400" b="1" dirty="0">
                <a:solidFill>
                  <a:srgbClr val="1A1D1E"/>
                </a:solidFill>
                <a:cs typeface="Century Gothic"/>
              </a:rPr>
              <a:t>Email: erika.haynes@schoolstatefinance.org</a:t>
            </a:r>
          </a:p>
          <a:p>
            <a:pPr algn="ctr" defTabSz="457200"/>
            <a:r>
              <a:rPr lang="en-US" sz="2400" b="1" dirty="0">
                <a:solidFill>
                  <a:srgbClr val="1A1D1E"/>
                </a:solidFill>
                <a:cs typeface="Century Gothic"/>
              </a:rPr>
              <a:t>Cell: 860-336-6902</a:t>
            </a:r>
          </a:p>
          <a:p>
            <a:pPr algn="ctr" defTabSz="457200"/>
            <a:endParaRPr lang="en-US" sz="800" b="1" dirty="0">
              <a:solidFill>
                <a:srgbClr val="1A1D1E"/>
              </a:solidFill>
              <a:cs typeface="Century Gothic"/>
            </a:endParaRPr>
          </a:p>
          <a:p>
            <a:pPr algn="ctr" defTabSz="457200"/>
            <a:r>
              <a:rPr lang="en-US" sz="2400" b="1" dirty="0">
                <a:solidFill>
                  <a:srgbClr val="1A1D1E"/>
                </a:solidFill>
                <a:cs typeface="Century Gothic"/>
              </a:rPr>
              <a:t>Jen Nakos, Community Engagement Associate</a:t>
            </a:r>
          </a:p>
          <a:p>
            <a:pPr algn="ctr" defTabSz="457200"/>
            <a:r>
              <a:rPr lang="en-US" sz="2400" b="1" dirty="0">
                <a:solidFill>
                  <a:srgbClr val="1A1D1E"/>
                </a:solidFill>
                <a:cs typeface="Century Gothic"/>
              </a:rPr>
              <a:t>Email: </a:t>
            </a:r>
            <a:r>
              <a:rPr lang="en-US" sz="2400" b="1" dirty="0">
                <a:solidFill>
                  <a:srgbClr val="1A1D1E"/>
                </a:solidFill>
                <a:cs typeface="Century Gothic"/>
                <a:hlinkClick r:id="rId2"/>
              </a:rPr>
              <a:t>jen.nakos@schoolstatefinance.org</a:t>
            </a:r>
            <a:endParaRPr lang="en-US" sz="2400" b="1" dirty="0">
              <a:solidFill>
                <a:srgbClr val="1A1D1E"/>
              </a:solidFill>
              <a:cs typeface="Century Gothic"/>
            </a:endParaRPr>
          </a:p>
          <a:p>
            <a:pPr algn="ctr" defTabSz="457200"/>
            <a:r>
              <a:rPr lang="en-US" sz="2400" b="1" dirty="0">
                <a:solidFill>
                  <a:srgbClr val="1A1D1E"/>
                </a:solidFill>
                <a:cs typeface="Century Gothic"/>
              </a:rPr>
              <a:t>Cell: 203-339-1914</a:t>
            </a:r>
          </a:p>
          <a:p>
            <a:pPr algn="ctr" defTabSz="457200"/>
            <a:endParaRPr lang="en-US" sz="800" dirty="0">
              <a:solidFill>
                <a:prstClr val="black"/>
              </a:solidFill>
              <a:latin typeface="Century Gothic"/>
              <a:cs typeface="Century Gothic"/>
            </a:endParaRPr>
          </a:p>
          <a:p>
            <a:pPr algn="ctr" defTabSz="457200"/>
            <a:r>
              <a:rPr lang="en-US" sz="2400" dirty="0">
                <a:solidFill>
                  <a:prstClr val="black"/>
                </a:solidFill>
                <a:latin typeface="Century Gothic"/>
                <a:cs typeface="Century Gothic"/>
              </a:rPr>
              <a:t>To learn more about the </a:t>
            </a:r>
          </a:p>
          <a:p>
            <a:pPr algn="ctr" defTabSz="457200"/>
            <a:r>
              <a:rPr lang="en-US" sz="2400" dirty="0">
                <a:solidFill>
                  <a:prstClr val="black"/>
                </a:solidFill>
                <a:latin typeface="Century Gothic"/>
                <a:cs typeface="Century Gothic"/>
              </a:rPr>
              <a:t>School and State Finance Project, visit us at:</a:t>
            </a:r>
          </a:p>
          <a:p>
            <a:pPr algn="ctr" defTabSz="457200"/>
            <a:r>
              <a:rPr lang="en-US" sz="2400" b="1" dirty="0">
                <a:solidFill>
                  <a:prstClr val="black"/>
                </a:solidFill>
                <a:latin typeface="Century Gothic"/>
                <a:cs typeface="Century Gothic"/>
                <a:hlinkClick r:id="rId3"/>
              </a:rPr>
              <a:t>www.schoolstatefinance.org</a:t>
            </a:r>
            <a:endParaRPr lang="en-US" sz="2400" b="1" dirty="0">
              <a:solidFill>
                <a:prstClr val="black"/>
              </a:solidFill>
              <a:latin typeface="Century Gothic"/>
              <a:cs typeface="Century Gothic"/>
            </a:endParaRPr>
          </a:p>
          <a:p>
            <a:pPr algn="ctr" defTabSz="457200"/>
            <a:endParaRPr lang="en-US" b="1" dirty="0">
              <a:solidFill>
                <a:prstClr val="black"/>
              </a:solidFill>
              <a:latin typeface="Century Gothic"/>
              <a:cs typeface="Century Gothic"/>
            </a:endParaRPr>
          </a:p>
          <a:p>
            <a:pPr algn="ctr" defTabSz="457200"/>
            <a:r>
              <a:rPr lang="en-US" sz="2400" dirty="0">
                <a:solidFill>
                  <a:prstClr val="black"/>
                </a:solidFill>
                <a:latin typeface="Century Gothic"/>
                <a:cs typeface="Century Gothic"/>
              </a:rPr>
              <a:t>Or connect with us on social media</a:t>
            </a:r>
          </a:p>
        </p:txBody>
      </p:sp>
      <p:sp>
        <p:nvSpPr>
          <p:cNvPr id="3" name="TextBox 2">
            <a:extLst>
              <a:ext uri="{FF2B5EF4-FFF2-40B4-BE49-F238E27FC236}">
                <a16:creationId xmlns:a16="http://schemas.microsoft.com/office/drawing/2014/main" id="{F125890B-02B6-1243-BD16-5BBB61D2A454}"/>
              </a:ext>
            </a:extLst>
          </p:cNvPr>
          <p:cNvSpPr txBox="1"/>
          <p:nvPr/>
        </p:nvSpPr>
        <p:spPr>
          <a:xfrm>
            <a:off x="520067" y="462188"/>
            <a:ext cx="8103865" cy="584776"/>
          </a:xfrm>
          <a:prstGeom prst="rect">
            <a:avLst/>
          </a:prstGeom>
          <a:noFill/>
        </p:spPr>
        <p:txBody>
          <a:bodyPr wrap="square" rtlCol="0">
            <a:spAutoFit/>
          </a:bodyPr>
          <a:lstStyle/>
          <a:p>
            <a:pPr algn="ctr" defTabSz="457200"/>
            <a:r>
              <a:rPr lang="en-US" sz="3200" b="1" dirty="0">
                <a:solidFill>
                  <a:srgbClr val="407FBE"/>
                </a:solidFill>
                <a:latin typeface="Century Gothic"/>
                <a:cs typeface="Century Gothic"/>
              </a:rPr>
              <a:t>Contact Us</a:t>
            </a:r>
          </a:p>
        </p:txBody>
      </p:sp>
      <p:pic>
        <p:nvPicPr>
          <p:cNvPr id="5" name="Picture 4">
            <a:hlinkClick r:id="rId4"/>
            <a:extLst>
              <a:ext uri="{FF2B5EF4-FFF2-40B4-BE49-F238E27FC236}">
                <a16:creationId xmlns:a16="http://schemas.microsoft.com/office/drawing/2014/main" id="{4620E218-CF0C-7B45-A5D1-7D297DC32C3D}"/>
              </a:ext>
            </a:extLst>
          </p:cNvPr>
          <p:cNvPicPr>
            <a:picLocks noChangeAspect="1"/>
          </p:cNvPicPr>
          <p:nvPr/>
        </p:nvPicPr>
        <p:blipFill>
          <a:blip r:embed="rId5"/>
          <a:stretch>
            <a:fillRect/>
          </a:stretch>
        </p:blipFill>
        <p:spPr>
          <a:xfrm>
            <a:off x="323480" y="5861397"/>
            <a:ext cx="498929" cy="498929"/>
          </a:xfrm>
          <a:prstGeom prst="rect">
            <a:avLst/>
          </a:prstGeom>
        </p:spPr>
      </p:pic>
      <p:pic>
        <p:nvPicPr>
          <p:cNvPr id="7" name="Picture 6">
            <a:hlinkClick r:id="rId6"/>
            <a:extLst>
              <a:ext uri="{FF2B5EF4-FFF2-40B4-BE49-F238E27FC236}">
                <a16:creationId xmlns:a16="http://schemas.microsoft.com/office/drawing/2014/main" id="{0C26A545-B9DE-A144-8DA7-B9E56BD3F4D9}"/>
              </a:ext>
            </a:extLst>
          </p:cNvPr>
          <p:cNvPicPr>
            <a:picLocks noChangeAspect="1"/>
          </p:cNvPicPr>
          <p:nvPr/>
        </p:nvPicPr>
        <p:blipFill>
          <a:blip r:embed="rId7"/>
          <a:stretch>
            <a:fillRect/>
          </a:stretch>
        </p:blipFill>
        <p:spPr>
          <a:xfrm>
            <a:off x="7328238" y="5861397"/>
            <a:ext cx="502920" cy="502920"/>
          </a:xfrm>
          <a:prstGeom prst="rect">
            <a:avLst/>
          </a:prstGeom>
        </p:spPr>
      </p:pic>
      <p:pic>
        <p:nvPicPr>
          <p:cNvPr id="9" name="Picture 8">
            <a:hlinkClick r:id="rId8"/>
            <a:extLst>
              <a:ext uri="{FF2B5EF4-FFF2-40B4-BE49-F238E27FC236}">
                <a16:creationId xmlns:a16="http://schemas.microsoft.com/office/drawing/2014/main" id="{139568DB-854F-704B-BFD9-38455EFE3AB9}"/>
              </a:ext>
            </a:extLst>
          </p:cNvPr>
          <p:cNvPicPr>
            <a:picLocks noChangeAspect="1"/>
          </p:cNvPicPr>
          <p:nvPr/>
        </p:nvPicPr>
        <p:blipFill>
          <a:blip r:embed="rId9"/>
          <a:stretch>
            <a:fillRect/>
          </a:stretch>
        </p:blipFill>
        <p:spPr>
          <a:xfrm>
            <a:off x="1312841" y="5871333"/>
            <a:ext cx="502920" cy="502920"/>
          </a:xfrm>
          <a:prstGeom prst="rect">
            <a:avLst/>
          </a:prstGeom>
        </p:spPr>
      </p:pic>
      <p:pic>
        <p:nvPicPr>
          <p:cNvPr id="11" name="Picture 10">
            <a:hlinkClick r:id="rId10"/>
            <a:extLst>
              <a:ext uri="{FF2B5EF4-FFF2-40B4-BE49-F238E27FC236}">
                <a16:creationId xmlns:a16="http://schemas.microsoft.com/office/drawing/2014/main" id="{ABEEF4C9-683E-F74C-B35F-8CB99C19DA0B}"/>
              </a:ext>
            </a:extLst>
          </p:cNvPr>
          <p:cNvPicPr>
            <a:picLocks noChangeAspect="1"/>
          </p:cNvPicPr>
          <p:nvPr/>
        </p:nvPicPr>
        <p:blipFill>
          <a:blip r:embed="rId11"/>
          <a:stretch>
            <a:fillRect/>
          </a:stretch>
        </p:blipFill>
        <p:spPr>
          <a:xfrm>
            <a:off x="8123190" y="5871333"/>
            <a:ext cx="500742" cy="500742"/>
          </a:xfrm>
          <a:prstGeom prst="rect">
            <a:avLst/>
          </a:prstGeom>
        </p:spPr>
      </p:pic>
    </p:spTree>
    <p:extLst>
      <p:ext uri="{BB962C8B-B14F-4D97-AF65-F5344CB8AC3E}">
        <p14:creationId xmlns:p14="http://schemas.microsoft.com/office/powerpoint/2010/main" val="694047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566355-2CC4-9743-BC06-2ABCBABC1054}"/>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9D25CD98-A55F-C44C-B6CE-F4D639AE9DD9}"/>
              </a:ext>
            </a:extLst>
          </p:cNvPr>
          <p:cNvSpPr txBox="1"/>
          <p:nvPr/>
        </p:nvSpPr>
        <p:spPr>
          <a:xfrm>
            <a:off x="1190132" y="1336491"/>
            <a:ext cx="6570483" cy="1446550"/>
          </a:xfrm>
          <a:prstGeom prst="rect">
            <a:avLst/>
          </a:prstGeom>
          <a:noFill/>
        </p:spPr>
        <p:txBody>
          <a:bodyPr wrap="square" rtlCol="0">
            <a:spAutoFit/>
          </a:bodyPr>
          <a:lstStyle/>
          <a:p>
            <a:r>
              <a:rPr lang="en-US" sz="8800" b="1" dirty="0">
                <a:solidFill>
                  <a:srgbClr val="FFD800"/>
                </a:solidFill>
              </a:rPr>
              <a:t>$713 million</a:t>
            </a:r>
          </a:p>
        </p:txBody>
      </p:sp>
      <p:sp>
        <p:nvSpPr>
          <p:cNvPr id="5" name="TextBox 4">
            <a:extLst>
              <a:ext uri="{FF2B5EF4-FFF2-40B4-BE49-F238E27FC236}">
                <a16:creationId xmlns:a16="http://schemas.microsoft.com/office/drawing/2014/main" id="{7FF84D43-B8F3-5C48-A9AA-5C2BDC71E797}"/>
              </a:ext>
            </a:extLst>
          </p:cNvPr>
          <p:cNvSpPr txBox="1"/>
          <p:nvPr/>
        </p:nvSpPr>
        <p:spPr>
          <a:xfrm>
            <a:off x="1307969" y="2783041"/>
            <a:ext cx="6528062" cy="2062103"/>
          </a:xfrm>
          <a:prstGeom prst="rect">
            <a:avLst/>
          </a:prstGeom>
          <a:noFill/>
        </p:spPr>
        <p:txBody>
          <a:bodyPr wrap="square" rtlCol="0">
            <a:spAutoFit/>
          </a:bodyPr>
          <a:lstStyle/>
          <a:p>
            <a:r>
              <a:rPr lang="en-US" sz="3200" dirty="0">
                <a:solidFill>
                  <a:schemeClr val="bg1"/>
                </a:solidFill>
              </a:rPr>
              <a:t>Funding gap between districts serving student populations that are </a:t>
            </a:r>
            <a:r>
              <a:rPr lang="en-US" sz="3200" b="1" dirty="0">
                <a:solidFill>
                  <a:srgbClr val="FFD800"/>
                </a:solidFill>
              </a:rPr>
              <a:t>less than 25% BIPOC</a:t>
            </a:r>
            <a:r>
              <a:rPr lang="en-US" sz="3200" dirty="0">
                <a:solidFill>
                  <a:schemeClr val="bg1"/>
                </a:solidFill>
              </a:rPr>
              <a:t> and </a:t>
            </a:r>
            <a:r>
              <a:rPr lang="en-US" sz="3200" b="1" i="1" dirty="0">
                <a:solidFill>
                  <a:schemeClr val="bg1"/>
                </a:solidFill>
              </a:rPr>
              <a:t>all other districts</a:t>
            </a:r>
            <a:r>
              <a:rPr lang="en-US" sz="3200" dirty="0">
                <a:solidFill>
                  <a:schemeClr val="bg1"/>
                </a:solidFill>
              </a:rPr>
              <a:t>.</a:t>
            </a:r>
          </a:p>
        </p:txBody>
      </p:sp>
    </p:spTree>
    <p:extLst>
      <p:ext uri="{BB962C8B-B14F-4D97-AF65-F5344CB8AC3E}">
        <p14:creationId xmlns:p14="http://schemas.microsoft.com/office/powerpoint/2010/main" val="3515792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B24608-A81B-DD48-98FD-42D38784DEE1}"/>
              </a:ext>
            </a:extLst>
          </p:cNvPr>
          <p:cNvPicPr>
            <a:picLocks noChangeAspect="1"/>
          </p:cNvPicPr>
          <p:nvPr/>
        </p:nvPicPr>
        <p:blipFill>
          <a:blip r:embed="rId3"/>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2CB0A92C-39DB-6240-ADE2-C8BD4624CB53}"/>
              </a:ext>
            </a:extLst>
          </p:cNvPr>
          <p:cNvPicPr>
            <a:picLocks noChangeAspect="1"/>
          </p:cNvPicPr>
          <p:nvPr/>
        </p:nvPicPr>
        <p:blipFill rotWithShape="1">
          <a:blip r:embed="rId4"/>
          <a:srcRect b="8415"/>
          <a:stretch/>
        </p:blipFill>
        <p:spPr>
          <a:xfrm>
            <a:off x="-111760" y="0"/>
            <a:ext cx="9144000" cy="6280879"/>
          </a:xfrm>
          <a:prstGeom prst="rect">
            <a:avLst/>
          </a:prstGeom>
        </p:spPr>
      </p:pic>
      <p:sp>
        <p:nvSpPr>
          <p:cNvPr id="8" name="TextBox 7">
            <a:extLst>
              <a:ext uri="{FF2B5EF4-FFF2-40B4-BE49-F238E27FC236}">
                <a16:creationId xmlns:a16="http://schemas.microsoft.com/office/drawing/2014/main" id="{837D7F3A-E6B3-384F-BB19-A93A71C9D5E9}"/>
              </a:ext>
            </a:extLst>
          </p:cNvPr>
          <p:cNvSpPr txBox="1"/>
          <p:nvPr/>
        </p:nvSpPr>
        <p:spPr>
          <a:xfrm>
            <a:off x="506293" y="260329"/>
            <a:ext cx="7907894" cy="1200329"/>
          </a:xfrm>
          <a:prstGeom prst="rect">
            <a:avLst/>
          </a:prstGeom>
          <a:noFill/>
        </p:spPr>
        <p:txBody>
          <a:bodyPr wrap="square" rtlCol="0">
            <a:spAutoFit/>
          </a:bodyPr>
          <a:lstStyle/>
          <a:p>
            <a:pPr algn="ctr"/>
            <a:r>
              <a:rPr lang="en-US" sz="2400" b="1" dirty="0">
                <a:solidFill>
                  <a:schemeClr val="bg1"/>
                </a:solidFill>
              </a:rPr>
              <a:t>Districts whose student populations are &gt; 75% BIPOC students spend roughly </a:t>
            </a:r>
            <a:r>
              <a:rPr lang="en-US" sz="2400" b="1" dirty="0">
                <a:solidFill>
                  <a:srgbClr val="FFD800"/>
                </a:solidFill>
              </a:rPr>
              <a:t>$2,300 less per student</a:t>
            </a:r>
            <a:r>
              <a:rPr lang="en-US" sz="2400" b="1" dirty="0">
                <a:solidFill>
                  <a:schemeClr val="bg1"/>
                </a:solidFill>
              </a:rPr>
              <a:t> than districts with populations of &lt; 25% BIPOC students</a:t>
            </a:r>
          </a:p>
        </p:txBody>
      </p:sp>
      <p:sp>
        <p:nvSpPr>
          <p:cNvPr id="2" name="TextBox 1">
            <a:extLst>
              <a:ext uri="{FF2B5EF4-FFF2-40B4-BE49-F238E27FC236}">
                <a16:creationId xmlns:a16="http://schemas.microsoft.com/office/drawing/2014/main" id="{ED424FBF-45AE-1D4B-8CA7-DD136404D603}"/>
              </a:ext>
            </a:extLst>
          </p:cNvPr>
          <p:cNvSpPr txBox="1"/>
          <p:nvPr/>
        </p:nvSpPr>
        <p:spPr>
          <a:xfrm>
            <a:off x="1558976" y="6218840"/>
            <a:ext cx="1618938" cy="584775"/>
          </a:xfrm>
          <a:prstGeom prst="rect">
            <a:avLst/>
          </a:prstGeom>
          <a:noFill/>
        </p:spPr>
        <p:txBody>
          <a:bodyPr wrap="square" rtlCol="0">
            <a:spAutoFit/>
          </a:bodyPr>
          <a:lstStyle/>
          <a:p>
            <a:pPr algn="ctr"/>
            <a:r>
              <a:rPr lang="en-US" sz="1600" b="1" dirty="0">
                <a:solidFill>
                  <a:schemeClr val="bg1"/>
                </a:solidFill>
              </a:rPr>
              <a:t>&gt; 75% </a:t>
            </a:r>
          </a:p>
          <a:p>
            <a:pPr algn="ctr"/>
            <a:r>
              <a:rPr lang="en-US" sz="1600" b="1" dirty="0">
                <a:solidFill>
                  <a:schemeClr val="bg1"/>
                </a:solidFill>
              </a:rPr>
              <a:t>BIPOC</a:t>
            </a:r>
          </a:p>
        </p:txBody>
      </p:sp>
      <p:sp>
        <p:nvSpPr>
          <p:cNvPr id="6" name="TextBox 5">
            <a:extLst>
              <a:ext uri="{FF2B5EF4-FFF2-40B4-BE49-F238E27FC236}">
                <a16:creationId xmlns:a16="http://schemas.microsoft.com/office/drawing/2014/main" id="{D638E493-49EF-6140-AFDA-A4A160BE7917}"/>
              </a:ext>
            </a:extLst>
          </p:cNvPr>
          <p:cNvSpPr txBox="1"/>
          <p:nvPr/>
        </p:nvSpPr>
        <p:spPr>
          <a:xfrm>
            <a:off x="3867461" y="6227216"/>
            <a:ext cx="1618938" cy="584775"/>
          </a:xfrm>
          <a:prstGeom prst="rect">
            <a:avLst/>
          </a:prstGeom>
          <a:noFill/>
        </p:spPr>
        <p:txBody>
          <a:bodyPr wrap="square" rtlCol="0">
            <a:spAutoFit/>
          </a:bodyPr>
          <a:lstStyle/>
          <a:p>
            <a:pPr algn="ctr"/>
            <a:r>
              <a:rPr lang="en-US" sz="1600" b="1" dirty="0">
                <a:solidFill>
                  <a:schemeClr val="bg1"/>
                </a:solidFill>
              </a:rPr>
              <a:t>25%-75% BIPOC</a:t>
            </a:r>
          </a:p>
        </p:txBody>
      </p:sp>
      <p:sp>
        <p:nvSpPr>
          <p:cNvPr id="9" name="TextBox 8">
            <a:extLst>
              <a:ext uri="{FF2B5EF4-FFF2-40B4-BE49-F238E27FC236}">
                <a16:creationId xmlns:a16="http://schemas.microsoft.com/office/drawing/2014/main" id="{7F6DEA4E-A36F-7C42-A1B2-DDB9189FC45C}"/>
              </a:ext>
            </a:extLst>
          </p:cNvPr>
          <p:cNvSpPr txBox="1"/>
          <p:nvPr/>
        </p:nvSpPr>
        <p:spPr>
          <a:xfrm>
            <a:off x="6175946" y="6218840"/>
            <a:ext cx="1618938" cy="584775"/>
          </a:xfrm>
          <a:prstGeom prst="rect">
            <a:avLst/>
          </a:prstGeom>
          <a:noFill/>
        </p:spPr>
        <p:txBody>
          <a:bodyPr wrap="square" rtlCol="0">
            <a:spAutoFit/>
          </a:bodyPr>
          <a:lstStyle/>
          <a:p>
            <a:pPr algn="ctr"/>
            <a:r>
              <a:rPr lang="en-US" sz="1600" b="1" dirty="0">
                <a:solidFill>
                  <a:schemeClr val="bg1"/>
                </a:solidFill>
              </a:rPr>
              <a:t>&lt; 25% </a:t>
            </a:r>
          </a:p>
          <a:p>
            <a:pPr algn="ctr"/>
            <a:r>
              <a:rPr lang="en-US" sz="1600" b="1" dirty="0">
                <a:solidFill>
                  <a:schemeClr val="bg1"/>
                </a:solidFill>
              </a:rPr>
              <a:t>BIPOC</a:t>
            </a:r>
          </a:p>
        </p:txBody>
      </p:sp>
    </p:spTree>
    <p:extLst>
      <p:ext uri="{BB962C8B-B14F-4D97-AF65-F5344CB8AC3E}">
        <p14:creationId xmlns:p14="http://schemas.microsoft.com/office/powerpoint/2010/main" val="3220523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90895-C4CF-D445-93BA-7893AF92624B}"/>
              </a:ext>
            </a:extLst>
          </p:cNvPr>
          <p:cNvPicPr>
            <a:picLocks noChangeAspect="1"/>
          </p:cNvPicPr>
          <p:nvPr/>
        </p:nvPicPr>
        <p:blipFill>
          <a:blip r:embed="rId2"/>
          <a:stretch>
            <a:fillRect/>
          </a:stretch>
        </p:blipFill>
        <p:spPr>
          <a:xfrm>
            <a:off x="0" y="0"/>
            <a:ext cx="9144000" cy="6858000"/>
          </a:xfrm>
          <a:prstGeom prst="rect">
            <a:avLst/>
          </a:prstGeom>
          <a:ln>
            <a:solidFill>
              <a:schemeClr val="bg1"/>
            </a:solidFill>
          </a:ln>
        </p:spPr>
      </p:pic>
      <p:sp>
        <p:nvSpPr>
          <p:cNvPr id="7" name="TextBox 6">
            <a:extLst>
              <a:ext uri="{FF2B5EF4-FFF2-40B4-BE49-F238E27FC236}">
                <a16:creationId xmlns:a16="http://schemas.microsoft.com/office/drawing/2014/main" id="{C45C3860-A387-E343-B156-C55753FC3EF6}"/>
              </a:ext>
            </a:extLst>
          </p:cNvPr>
          <p:cNvSpPr txBox="1"/>
          <p:nvPr/>
        </p:nvSpPr>
        <p:spPr>
          <a:xfrm>
            <a:off x="470995" y="520261"/>
            <a:ext cx="8202010" cy="1323439"/>
          </a:xfrm>
          <a:prstGeom prst="rect">
            <a:avLst/>
          </a:prstGeom>
          <a:noFill/>
        </p:spPr>
        <p:txBody>
          <a:bodyPr wrap="square" rtlCol="0">
            <a:spAutoFit/>
          </a:bodyPr>
          <a:lstStyle/>
          <a:p>
            <a:pPr algn="ctr"/>
            <a:r>
              <a:rPr lang="en-US" sz="4000" b="1" dirty="0">
                <a:solidFill>
                  <a:schemeClr val="bg1"/>
                </a:solidFill>
              </a:rPr>
              <a:t>What</a:t>
            </a:r>
            <a:r>
              <a:rPr lang="en-US" sz="4000" b="1" dirty="0">
                <a:solidFill>
                  <a:srgbClr val="FFD800"/>
                </a:solidFill>
              </a:rPr>
              <a:t> $2,300 </a:t>
            </a:r>
            <a:r>
              <a:rPr lang="en-US" sz="4000" b="1" dirty="0">
                <a:solidFill>
                  <a:schemeClr val="bg1"/>
                </a:solidFill>
              </a:rPr>
              <a:t>Less Per Student </a:t>
            </a:r>
          </a:p>
          <a:p>
            <a:pPr algn="ctr"/>
            <a:r>
              <a:rPr lang="en-US" sz="4000" b="1" dirty="0">
                <a:solidFill>
                  <a:schemeClr val="bg1"/>
                </a:solidFill>
              </a:rPr>
              <a:t>Actually Means</a:t>
            </a:r>
          </a:p>
        </p:txBody>
      </p:sp>
      <p:sp>
        <p:nvSpPr>
          <p:cNvPr id="8" name="TextBox 7">
            <a:extLst>
              <a:ext uri="{FF2B5EF4-FFF2-40B4-BE49-F238E27FC236}">
                <a16:creationId xmlns:a16="http://schemas.microsoft.com/office/drawing/2014/main" id="{0B15D4D8-5636-1A46-BB7E-E79835E24852}"/>
              </a:ext>
            </a:extLst>
          </p:cNvPr>
          <p:cNvSpPr txBox="1"/>
          <p:nvPr/>
        </p:nvSpPr>
        <p:spPr>
          <a:xfrm>
            <a:off x="993227" y="2363961"/>
            <a:ext cx="7157546" cy="2862322"/>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sz="3600" b="1" dirty="0">
                <a:solidFill>
                  <a:srgbClr val="FFD800"/>
                </a:solidFill>
              </a:rPr>
              <a:t>$66,700 </a:t>
            </a:r>
            <a:r>
              <a:rPr lang="en-US" sz="3600" b="1" dirty="0">
                <a:solidFill>
                  <a:schemeClr val="bg1"/>
                </a:solidFill>
              </a:rPr>
              <a:t>less for a classroom of 29 students</a:t>
            </a:r>
          </a:p>
          <a:p>
            <a:pPr>
              <a:buClr>
                <a:schemeClr val="bg1"/>
              </a:buClr>
            </a:pPr>
            <a:endParaRPr lang="en-US" sz="3600" b="1" dirty="0">
              <a:solidFill>
                <a:schemeClr val="bg1"/>
              </a:solidFill>
            </a:endParaRPr>
          </a:p>
          <a:p>
            <a:pPr marL="285750" indent="-285750">
              <a:buClr>
                <a:schemeClr val="bg1"/>
              </a:buClr>
              <a:buFont typeface="Arial" panose="020B0604020202020204" pitchFamily="34" charset="0"/>
              <a:buChar char="•"/>
            </a:pPr>
            <a:r>
              <a:rPr lang="en-US" sz="3600" b="1" dirty="0">
                <a:solidFill>
                  <a:srgbClr val="FFD800"/>
                </a:solidFill>
              </a:rPr>
              <a:t>$1,150,000</a:t>
            </a:r>
            <a:r>
              <a:rPr lang="en-US" sz="3600" b="1" dirty="0">
                <a:solidFill>
                  <a:schemeClr val="bg1"/>
                </a:solidFill>
              </a:rPr>
              <a:t> less for an elementary school</a:t>
            </a:r>
          </a:p>
        </p:txBody>
      </p:sp>
    </p:spTree>
    <p:extLst>
      <p:ext uri="{BB962C8B-B14F-4D97-AF65-F5344CB8AC3E}">
        <p14:creationId xmlns:p14="http://schemas.microsoft.com/office/powerpoint/2010/main" val="2129397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BCE51C-60B6-3746-B271-1516DBE28401}"/>
              </a:ext>
            </a:extLst>
          </p:cNvPr>
          <p:cNvSpPr>
            <a:spLocks noGrp="1"/>
          </p:cNvSpPr>
          <p:nvPr>
            <p:ph type="body" sz="quarter" idx="12"/>
          </p:nvPr>
        </p:nvSpPr>
        <p:spPr>
          <a:xfrm>
            <a:off x="1272209" y="1401418"/>
            <a:ext cx="6748669" cy="3289238"/>
          </a:xfrm>
        </p:spPr>
        <p:txBody>
          <a:bodyPr/>
          <a:lstStyle/>
          <a:p>
            <a:r>
              <a:rPr lang="en-US" dirty="0"/>
              <a:t>State Funding</a:t>
            </a:r>
          </a:p>
          <a:p>
            <a:r>
              <a:rPr lang="en-US" dirty="0"/>
              <a:t>Via</a:t>
            </a:r>
          </a:p>
          <a:p>
            <a:r>
              <a:rPr lang="en-US" dirty="0"/>
              <a:t>The Education Cost Sharing Formula (ECS)</a:t>
            </a:r>
          </a:p>
        </p:txBody>
      </p:sp>
    </p:spTree>
    <p:extLst>
      <p:ext uri="{BB962C8B-B14F-4D97-AF65-F5344CB8AC3E}">
        <p14:creationId xmlns:p14="http://schemas.microsoft.com/office/powerpoint/2010/main" val="59729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1B1F-805C-7244-948C-7B5A823A138C}"/>
              </a:ext>
            </a:extLst>
          </p:cNvPr>
          <p:cNvSpPr>
            <a:spLocks noGrp="1"/>
          </p:cNvSpPr>
          <p:nvPr>
            <p:ph type="title"/>
          </p:nvPr>
        </p:nvSpPr>
        <p:spPr>
          <a:xfrm>
            <a:off x="500814" y="1836268"/>
            <a:ext cx="8142371" cy="3594538"/>
          </a:xfrm>
        </p:spPr>
        <p:txBody>
          <a:bodyPr>
            <a:normAutofit fontScale="90000"/>
          </a:bodyPr>
          <a:lstStyle/>
          <a:p>
            <a:r>
              <a:rPr lang="en-US" dirty="0"/>
              <a:t>The ECS formula is used to distribute state education aid to municipalities for their local or regional public school districts</a:t>
            </a:r>
            <a:br>
              <a:rPr lang="en-US" dirty="0"/>
            </a:br>
            <a:endParaRPr lang="en-US" dirty="0"/>
          </a:p>
        </p:txBody>
      </p:sp>
    </p:spTree>
    <p:extLst>
      <p:ext uri="{BB962C8B-B14F-4D97-AF65-F5344CB8AC3E}">
        <p14:creationId xmlns:p14="http://schemas.microsoft.com/office/powerpoint/2010/main" val="3130031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F6EF3-699D-974D-97BD-D87C4BBBCA38}"/>
              </a:ext>
            </a:extLst>
          </p:cNvPr>
          <p:cNvSpPr>
            <a:spLocks noGrp="1"/>
          </p:cNvSpPr>
          <p:nvPr>
            <p:ph sz="quarter" idx="13"/>
          </p:nvPr>
        </p:nvSpPr>
        <p:spPr>
          <a:xfrm>
            <a:off x="628650" y="1222513"/>
            <a:ext cx="7886700" cy="4752739"/>
          </a:xfrm>
        </p:spPr>
        <p:txBody>
          <a:bodyPr/>
          <a:lstStyle/>
          <a:p>
            <a:pPr>
              <a:buClr>
                <a:srgbClr val="407FBE"/>
              </a:buClr>
            </a:pPr>
            <a:r>
              <a:rPr lang="en-US" sz="1800" dirty="0">
                <a:solidFill>
                  <a:srgbClr val="1B1F20"/>
                </a:solidFill>
              </a:rPr>
              <a:t>The state began providing aid to cities/towns as a result of a 1977 CT Supreme Court decision, </a:t>
            </a:r>
            <a:r>
              <a:rPr lang="en-US" sz="1800" i="1" dirty="0">
                <a:solidFill>
                  <a:srgbClr val="1B1F20"/>
                </a:solidFill>
              </a:rPr>
              <a:t>Horton v. Meskill</a:t>
            </a:r>
            <a:r>
              <a:rPr lang="en-US" sz="1800" dirty="0">
                <a:solidFill>
                  <a:srgbClr val="1B1F20"/>
                </a:solidFill>
              </a:rPr>
              <a:t>.</a:t>
            </a:r>
          </a:p>
          <a:p>
            <a:pPr marL="0" indent="0">
              <a:buClr>
                <a:srgbClr val="407FBE"/>
              </a:buClr>
              <a:buNone/>
            </a:pPr>
            <a:endParaRPr lang="en-US" sz="1000" dirty="0">
              <a:solidFill>
                <a:srgbClr val="1B1F20"/>
              </a:solidFill>
            </a:endParaRPr>
          </a:p>
          <a:p>
            <a:pPr>
              <a:buClr>
                <a:srgbClr val="407FBE"/>
              </a:buClr>
            </a:pPr>
            <a:r>
              <a:rPr lang="en-US" sz="1800" dirty="0">
                <a:solidFill>
                  <a:srgbClr val="1B1F20"/>
                </a:solidFill>
              </a:rPr>
              <a:t>In </a:t>
            </a:r>
            <a:r>
              <a:rPr lang="en-US" sz="1800" i="1" dirty="0">
                <a:solidFill>
                  <a:srgbClr val="1B1F20"/>
                </a:solidFill>
              </a:rPr>
              <a:t>Horton</a:t>
            </a:r>
            <a:r>
              <a:rPr lang="en-US" sz="1800" dirty="0">
                <a:solidFill>
                  <a:srgbClr val="1B1F20"/>
                </a:solidFill>
              </a:rPr>
              <a:t> (1977), the Court ruled that an education funding system that allows </a:t>
            </a:r>
            <a:r>
              <a:rPr lang="en-US" sz="1800" b="1" dirty="0">
                <a:solidFill>
                  <a:srgbClr val="1B1F20"/>
                </a:solidFill>
              </a:rPr>
              <a:t>“property wealthy” towns to spend more on education with less effort</a:t>
            </a:r>
            <a:r>
              <a:rPr lang="en-US" sz="1800" dirty="0">
                <a:solidFill>
                  <a:srgbClr val="1B1F20"/>
                </a:solidFill>
              </a:rPr>
              <a:t>, is a system that </a:t>
            </a:r>
            <a:r>
              <a:rPr lang="en-US" sz="1800" b="1" dirty="0">
                <a:solidFill>
                  <a:srgbClr val="1B1F20"/>
                </a:solidFill>
              </a:rPr>
              <a:t>impedes</a:t>
            </a:r>
            <a:r>
              <a:rPr lang="en-US" sz="1800" dirty="0">
                <a:solidFill>
                  <a:srgbClr val="1B1F20"/>
                </a:solidFill>
              </a:rPr>
              <a:t> children’s constitutional rights to an </a:t>
            </a:r>
            <a:r>
              <a:rPr lang="en-US" sz="1800" b="1" dirty="0">
                <a:solidFill>
                  <a:srgbClr val="1B1F20"/>
                </a:solidFill>
              </a:rPr>
              <a:t>equal education</a:t>
            </a:r>
            <a:r>
              <a:rPr lang="en-US" sz="1800" dirty="0">
                <a:solidFill>
                  <a:srgbClr val="1B1F20"/>
                </a:solidFill>
              </a:rPr>
              <a:t>.</a:t>
            </a:r>
          </a:p>
          <a:p>
            <a:pPr marL="0" indent="0">
              <a:buClr>
                <a:srgbClr val="407FBE"/>
              </a:buClr>
              <a:buNone/>
            </a:pPr>
            <a:endParaRPr lang="en-US" sz="1000" dirty="0">
              <a:solidFill>
                <a:srgbClr val="1B1F20"/>
              </a:solidFill>
            </a:endParaRPr>
          </a:p>
          <a:p>
            <a:pPr>
              <a:buClr>
                <a:srgbClr val="407FBE"/>
              </a:buClr>
            </a:pPr>
            <a:r>
              <a:rPr lang="en-US" sz="1800" dirty="0">
                <a:solidFill>
                  <a:srgbClr val="1B1F20"/>
                </a:solidFill>
              </a:rPr>
              <a:t>As a result, CT established a formula to give money to public school districts that took property wealth into consideration.</a:t>
            </a:r>
          </a:p>
          <a:p>
            <a:pPr lvl="1">
              <a:buClr>
                <a:srgbClr val="407FBE"/>
              </a:buClr>
            </a:pPr>
            <a:r>
              <a:rPr lang="en-US" sz="1800" dirty="0">
                <a:solidFill>
                  <a:srgbClr val="1B1F20"/>
                </a:solidFill>
              </a:rPr>
              <a:t>In 1988, CT established the Education Cost Sharing (ECS) formula to serve this purpose. It has been revised numerous times since.</a:t>
            </a:r>
          </a:p>
          <a:p>
            <a:pPr lvl="1">
              <a:buClr>
                <a:srgbClr val="407FBE"/>
              </a:buClr>
            </a:pPr>
            <a:r>
              <a:rPr lang="en-US" sz="1800" dirty="0">
                <a:solidFill>
                  <a:srgbClr val="1B1F20"/>
                </a:solidFill>
              </a:rPr>
              <a:t>In theory, </a:t>
            </a:r>
            <a:r>
              <a:rPr lang="en-US" sz="1800" b="1" dirty="0">
                <a:solidFill>
                  <a:srgbClr val="1B1F20"/>
                </a:solidFill>
              </a:rPr>
              <a:t>the ECS grant is supposed to make up the difference between what a community can afford to pay and what it costs to run a public school system</a:t>
            </a:r>
            <a:r>
              <a:rPr lang="en-US" sz="1800" dirty="0">
                <a:solidFill>
                  <a:srgbClr val="1B1F20"/>
                </a:solidFill>
              </a:rPr>
              <a:t>.</a:t>
            </a:r>
          </a:p>
          <a:p>
            <a:pPr marL="0" indent="0">
              <a:buNone/>
            </a:pPr>
            <a:endParaRPr lang="en-US" dirty="0"/>
          </a:p>
        </p:txBody>
      </p:sp>
      <p:sp>
        <p:nvSpPr>
          <p:cNvPr id="3" name="Text Placeholder 2">
            <a:extLst>
              <a:ext uri="{FF2B5EF4-FFF2-40B4-BE49-F238E27FC236}">
                <a16:creationId xmlns:a16="http://schemas.microsoft.com/office/drawing/2014/main" id="{92A639AF-E987-024E-8FF2-2C91C0E7C93F}"/>
              </a:ext>
            </a:extLst>
          </p:cNvPr>
          <p:cNvSpPr>
            <a:spLocks noGrp="1"/>
          </p:cNvSpPr>
          <p:nvPr>
            <p:ph type="body" sz="quarter" idx="14"/>
          </p:nvPr>
        </p:nvSpPr>
        <p:spPr>
          <a:xfrm>
            <a:off x="0" y="6045004"/>
            <a:ext cx="7886700" cy="493207"/>
          </a:xfrm>
        </p:spPr>
        <p:txBody>
          <a:bodyPr/>
          <a:lstStyle/>
          <a:p>
            <a:r>
              <a:rPr lang="en-US" dirty="0">
                <a:solidFill>
                  <a:srgbClr val="1B1F20"/>
                </a:solidFill>
              </a:rPr>
              <a:t>Sources: Horton v. Meskill, 172 Conn. 615 (Conn. Sup. Ct. 1977).</a:t>
            </a:r>
            <a:br>
              <a:rPr lang="en-US" dirty="0">
                <a:solidFill>
                  <a:srgbClr val="1B1F20"/>
                </a:solidFill>
              </a:rPr>
            </a:br>
            <a:r>
              <a:rPr lang="en-US" dirty="0">
                <a:cs typeface="Century Gothic"/>
              </a:rPr>
              <a:t>Connecticut General Assembly, Office of Legislative Research. (2013). </a:t>
            </a:r>
            <a:r>
              <a:rPr lang="en-US" i="1" dirty="0">
                <a:cs typeface="Century Gothic"/>
              </a:rPr>
              <a:t>Task Force to Study State Education Funding Final Repor</a:t>
            </a:r>
            <a:r>
              <a:rPr lang="en-US" dirty="0">
                <a:cs typeface="Century Gothic"/>
              </a:rPr>
              <a:t>t. Retrieved from http://www.cga.ct.gov/2013/rpt/2013-R-0064.html.</a:t>
            </a:r>
          </a:p>
        </p:txBody>
      </p:sp>
      <p:sp>
        <p:nvSpPr>
          <p:cNvPr id="4" name="Text Placeholder 3">
            <a:extLst>
              <a:ext uri="{FF2B5EF4-FFF2-40B4-BE49-F238E27FC236}">
                <a16:creationId xmlns:a16="http://schemas.microsoft.com/office/drawing/2014/main" id="{C1133D68-67D5-234E-A3CF-E66BC61EA4AB}"/>
              </a:ext>
            </a:extLst>
          </p:cNvPr>
          <p:cNvSpPr>
            <a:spLocks noGrp="1"/>
          </p:cNvSpPr>
          <p:nvPr>
            <p:ph type="body" sz="quarter" idx="15"/>
          </p:nvPr>
        </p:nvSpPr>
        <p:spPr/>
        <p:txBody>
          <a:bodyPr/>
          <a:lstStyle/>
          <a:p>
            <a:r>
              <a:rPr lang="en-US" dirty="0"/>
              <a:t>Why CT Has an ECS Formula</a:t>
            </a:r>
          </a:p>
        </p:txBody>
      </p:sp>
    </p:spTree>
    <p:extLst>
      <p:ext uri="{BB962C8B-B14F-4D97-AF65-F5344CB8AC3E}">
        <p14:creationId xmlns:p14="http://schemas.microsoft.com/office/powerpoint/2010/main" val="3605203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7E724-6D13-4A44-8BE1-9524F1405095}"/>
              </a:ext>
            </a:extLst>
          </p:cNvPr>
          <p:cNvSpPr>
            <a:spLocks noGrp="1"/>
          </p:cNvSpPr>
          <p:nvPr>
            <p:ph type="body" sz="quarter" idx="15"/>
          </p:nvPr>
        </p:nvSpPr>
        <p:spPr>
          <a:xfrm>
            <a:off x="628650" y="615403"/>
            <a:ext cx="7886700" cy="646182"/>
          </a:xfrm>
        </p:spPr>
        <p:txBody>
          <a:bodyPr/>
          <a:lstStyle/>
          <a:p>
            <a:r>
              <a:rPr lang="en-US" dirty="0">
                <a:solidFill>
                  <a:srgbClr val="407FBE"/>
                </a:solidFill>
              </a:rPr>
              <a:t>How ECS Funding Flows</a:t>
            </a:r>
          </a:p>
        </p:txBody>
      </p:sp>
      <p:pic>
        <p:nvPicPr>
          <p:cNvPr id="4" name="Picture 3">
            <a:extLst>
              <a:ext uri="{FF2B5EF4-FFF2-40B4-BE49-F238E27FC236}">
                <a16:creationId xmlns:a16="http://schemas.microsoft.com/office/drawing/2014/main" id="{3DDB5EDD-0105-D445-A3EB-FDF99E6234B7}"/>
              </a:ext>
            </a:extLst>
          </p:cNvPr>
          <p:cNvPicPr>
            <a:picLocks noChangeAspect="1"/>
          </p:cNvPicPr>
          <p:nvPr/>
        </p:nvPicPr>
        <p:blipFill>
          <a:blip r:embed="rId2"/>
          <a:stretch>
            <a:fillRect/>
          </a:stretch>
        </p:blipFill>
        <p:spPr>
          <a:xfrm>
            <a:off x="0" y="1442888"/>
            <a:ext cx="9144000" cy="5041900"/>
          </a:xfrm>
          <a:prstGeom prst="rect">
            <a:avLst/>
          </a:prstGeom>
        </p:spPr>
      </p:pic>
    </p:spTree>
    <p:extLst>
      <p:ext uri="{BB962C8B-B14F-4D97-AF65-F5344CB8AC3E}">
        <p14:creationId xmlns:p14="http://schemas.microsoft.com/office/powerpoint/2010/main" val="2272488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F3D97E-C4D5-A64A-8CA3-FBC5199B58D8}"/>
              </a:ext>
            </a:extLst>
          </p:cNvPr>
          <p:cNvSpPr txBox="1">
            <a:spLocks noGrp="1"/>
          </p:cNvSpPr>
          <p:nvPr>
            <p:ph sz="quarter" idx="13"/>
          </p:nvPr>
        </p:nvSpPr>
        <p:spPr>
          <a:xfrm>
            <a:off x="628650" y="1222513"/>
            <a:ext cx="7886700" cy="4057521"/>
          </a:xfrm>
          <a:prstGeom prst="rect">
            <a:avLst/>
          </a:prstGeom>
          <a:noFill/>
        </p:spPr>
        <p:txBody>
          <a:bodyPr wrap="square" rtlCol="0">
            <a:spAutoFit/>
          </a:bodyPr>
          <a:lstStyle/>
          <a:p>
            <a:pPr marL="342900" indent="-342900" defTabSz="457200">
              <a:buFont typeface="Arial"/>
              <a:buChar char="•"/>
            </a:pPr>
            <a:endParaRPr lang="en-US" sz="2400" dirty="0">
              <a:solidFill>
                <a:srgbClr val="000000"/>
              </a:solidFill>
              <a:latin typeface="Century Gothic"/>
              <a:cs typeface="Century Gothic"/>
            </a:endParaRPr>
          </a:p>
          <a:p>
            <a:pPr marL="342900" indent="-342900" defTabSz="457200">
              <a:buFont typeface="Arial"/>
              <a:buChar char="•"/>
            </a:pPr>
            <a:r>
              <a:rPr lang="en-US" sz="2400" dirty="0">
                <a:solidFill>
                  <a:srgbClr val="000000"/>
                </a:solidFill>
                <a:latin typeface="Century Gothic"/>
                <a:cs typeface="Century Gothic"/>
              </a:rPr>
              <a:t>Education Cost Sharing begins with a foundation amount; that is, the amount of money it costs to education a child with no additional needs, a neurotypical general education student</a:t>
            </a:r>
          </a:p>
          <a:p>
            <a:pPr marL="342900" indent="-342900" defTabSz="457200">
              <a:buFont typeface="Arial"/>
              <a:buChar char="•"/>
            </a:pPr>
            <a:endParaRPr lang="en-US" sz="2400" b="1" dirty="0">
              <a:solidFill>
                <a:srgbClr val="000000"/>
              </a:solidFill>
              <a:latin typeface="Century Gothic"/>
              <a:cs typeface="Century Gothic"/>
            </a:endParaRPr>
          </a:p>
          <a:p>
            <a:pPr marL="342900" indent="-342900" defTabSz="457200">
              <a:buFont typeface="Arial"/>
              <a:buChar char="•"/>
            </a:pPr>
            <a:r>
              <a:rPr lang="en-US" sz="2400" dirty="0">
                <a:solidFill>
                  <a:srgbClr val="000000"/>
                </a:solidFill>
                <a:latin typeface="Century Gothic"/>
                <a:cs typeface="Century Gothic"/>
              </a:rPr>
              <a:t>In Connecticut, the foundation amount is established by the legislature</a:t>
            </a:r>
          </a:p>
          <a:p>
            <a:pPr marL="342900" indent="-342900" defTabSz="457200">
              <a:buFont typeface="Arial"/>
              <a:buChar char="•"/>
            </a:pPr>
            <a:endParaRPr lang="en-US" sz="2400" dirty="0">
              <a:solidFill>
                <a:srgbClr val="000000"/>
              </a:solidFill>
              <a:latin typeface="Century Gothic"/>
              <a:cs typeface="Century Gothic"/>
            </a:endParaRPr>
          </a:p>
          <a:p>
            <a:pPr marL="342900" indent="-342900" defTabSz="457200">
              <a:buFont typeface="Arial"/>
              <a:buChar char="•"/>
            </a:pPr>
            <a:r>
              <a:rPr lang="en-US" sz="2400" dirty="0">
                <a:solidFill>
                  <a:srgbClr val="000000"/>
                </a:solidFill>
                <a:latin typeface="Century Gothic"/>
                <a:cs typeface="Century Gothic"/>
              </a:rPr>
              <a:t>Currently, the foundation amount is $11,525</a:t>
            </a:r>
            <a:endParaRPr lang="en-US" sz="2400" dirty="0">
              <a:solidFill>
                <a:srgbClr val="407FBE"/>
              </a:solidFill>
              <a:latin typeface="Century Gothic"/>
              <a:cs typeface="Century Gothic"/>
            </a:endParaRPr>
          </a:p>
        </p:txBody>
      </p:sp>
      <p:sp>
        <p:nvSpPr>
          <p:cNvPr id="4" name="Text Placeholder 3">
            <a:extLst>
              <a:ext uri="{FF2B5EF4-FFF2-40B4-BE49-F238E27FC236}">
                <a16:creationId xmlns:a16="http://schemas.microsoft.com/office/drawing/2014/main" id="{33D10EBD-0915-904E-A53E-4AC270665EAE}"/>
              </a:ext>
            </a:extLst>
          </p:cNvPr>
          <p:cNvSpPr>
            <a:spLocks noGrp="1"/>
          </p:cNvSpPr>
          <p:nvPr>
            <p:ph type="body" sz="quarter" idx="15"/>
          </p:nvPr>
        </p:nvSpPr>
        <p:spPr/>
        <p:txBody>
          <a:bodyPr/>
          <a:lstStyle/>
          <a:p>
            <a:r>
              <a:rPr lang="en-US" dirty="0"/>
              <a:t>Foundation Amount</a:t>
            </a:r>
          </a:p>
        </p:txBody>
      </p:sp>
      <p:sp>
        <p:nvSpPr>
          <p:cNvPr id="6" name="Text Placeholder 2">
            <a:extLst>
              <a:ext uri="{FF2B5EF4-FFF2-40B4-BE49-F238E27FC236}">
                <a16:creationId xmlns:a16="http://schemas.microsoft.com/office/drawing/2014/main" id="{56DE5CBE-83F2-E44D-A295-6D8B595C2BFD}"/>
              </a:ext>
            </a:extLst>
          </p:cNvPr>
          <p:cNvSpPr>
            <a:spLocks noGrp="1"/>
          </p:cNvSpPr>
          <p:nvPr>
            <p:ph type="body" sz="quarter" idx="14"/>
          </p:nvPr>
        </p:nvSpPr>
        <p:spPr>
          <a:xfrm>
            <a:off x="0" y="6240948"/>
            <a:ext cx="7886700" cy="493207"/>
          </a:xfrm>
        </p:spPr>
        <p:txBody>
          <a:bodyPr/>
          <a:lstStyle/>
          <a:p>
            <a:r>
              <a:rPr lang="en-US" dirty="0">
                <a:solidFill>
                  <a:srgbClr val="1B1F20"/>
                </a:solidFill>
              </a:rPr>
              <a:t>Source: </a:t>
            </a:r>
            <a:r>
              <a:rPr lang="en-US" dirty="0"/>
              <a:t>Conn. Gen. Statutes ch. 172, § 10-262f.</a:t>
            </a:r>
            <a:endParaRPr lang="en-US" dirty="0">
              <a:cs typeface="Century Gothic"/>
            </a:endParaRPr>
          </a:p>
        </p:txBody>
      </p:sp>
    </p:spTree>
    <p:extLst>
      <p:ext uri="{BB962C8B-B14F-4D97-AF65-F5344CB8AC3E}">
        <p14:creationId xmlns:p14="http://schemas.microsoft.com/office/powerpoint/2010/main" val="1807434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230986-0AEF-614A-9215-937D58F67E0B}"/>
              </a:ext>
            </a:extLst>
          </p:cNvPr>
          <p:cNvPicPr>
            <a:picLocks noChangeAspect="1"/>
          </p:cNvPicPr>
          <p:nvPr/>
        </p:nvPicPr>
        <p:blipFill>
          <a:blip r:embed="rId2"/>
          <a:stretch>
            <a:fillRect/>
          </a:stretch>
        </p:blipFill>
        <p:spPr>
          <a:xfrm>
            <a:off x="0" y="0"/>
            <a:ext cx="9144000" cy="6858000"/>
          </a:xfrm>
          <a:prstGeom prst="rect">
            <a:avLst/>
          </a:prstGeom>
        </p:spPr>
      </p:pic>
      <p:graphicFrame>
        <p:nvGraphicFramePr>
          <p:cNvPr id="12" name="Table 11">
            <a:extLst>
              <a:ext uri="{FF2B5EF4-FFF2-40B4-BE49-F238E27FC236}">
                <a16:creationId xmlns:a16="http://schemas.microsoft.com/office/drawing/2014/main" id="{024CDB63-A584-AB41-B991-C8F637634C9B}"/>
              </a:ext>
            </a:extLst>
          </p:cNvPr>
          <p:cNvGraphicFramePr>
            <a:graphicFrameLocks noGrp="1"/>
          </p:cNvGraphicFramePr>
          <p:nvPr/>
        </p:nvGraphicFramePr>
        <p:xfrm>
          <a:off x="750176" y="1739023"/>
          <a:ext cx="7643648" cy="3379953"/>
        </p:xfrm>
        <a:graphic>
          <a:graphicData uri="http://schemas.openxmlformats.org/drawingml/2006/table">
            <a:tbl>
              <a:tblPr firstRow="1" bandRow="1">
                <a:tableStyleId>{2D5ABB26-0587-4C30-8999-92F81FD0307C}</a:tableStyleId>
              </a:tblPr>
              <a:tblGrid>
                <a:gridCol w="5532383">
                  <a:extLst>
                    <a:ext uri="{9D8B030D-6E8A-4147-A177-3AD203B41FA5}">
                      <a16:colId xmlns:a16="http://schemas.microsoft.com/office/drawing/2014/main" val="995442460"/>
                    </a:ext>
                  </a:extLst>
                </a:gridCol>
                <a:gridCol w="2111265">
                  <a:extLst>
                    <a:ext uri="{9D8B030D-6E8A-4147-A177-3AD203B41FA5}">
                      <a16:colId xmlns:a16="http://schemas.microsoft.com/office/drawing/2014/main" val="2092272740"/>
                    </a:ext>
                  </a:extLst>
                </a:gridCol>
              </a:tblGrid>
              <a:tr h="1126651">
                <a:tc>
                  <a:txBody>
                    <a:bodyPr/>
                    <a:lstStyle/>
                    <a:p>
                      <a:pPr algn="ctr"/>
                      <a:r>
                        <a:rPr lang="en-US" sz="2800" b="1" dirty="0">
                          <a:solidFill>
                            <a:srgbClr val="FFD800"/>
                          </a:solidFill>
                        </a:rPr>
                        <a:t>Low-Income Student Weight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B8B">
                        <a:alpha val="50000"/>
                      </a:srgbClr>
                    </a:solidFill>
                  </a:tcPr>
                </a:tc>
                <a:tc>
                  <a:txBody>
                    <a:bodyPr/>
                    <a:lstStyle/>
                    <a:p>
                      <a:pPr algn="ctr"/>
                      <a:r>
                        <a:rPr lang="en-US" sz="4000" b="1" dirty="0">
                          <a:solidFill>
                            <a:srgbClr val="FFD800"/>
                          </a:solidFill>
                        </a:rPr>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B8B">
                        <a:alpha val="50000"/>
                      </a:srgbClr>
                    </a:solidFill>
                  </a:tcPr>
                </a:tc>
                <a:extLst>
                  <a:ext uri="{0D108BD9-81ED-4DB2-BD59-A6C34878D82A}">
                    <a16:rowId xmlns:a16="http://schemas.microsoft.com/office/drawing/2014/main" val="3632169231"/>
                  </a:ext>
                </a:extLst>
              </a:tr>
              <a:tr h="1126651">
                <a:tc>
                  <a:txBody>
                    <a:bodyPr/>
                    <a:lstStyle/>
                    <a:p>
                      <a:pPr algn="ctr"/>
                      <a:r>
                        <a:rPr lang="en-US" sz="2800" b="1" dirty="0">
                          <a:solidFill>
                            <a:srgbClr val="FFD800"/>
                          </a:solidFill>
                        </a:rPr>
                        <a:t>Concentrated Poverty Weight</a:t>
                      </a:r>
                    </a:p>
                    <a:p>
                      <a:pPr algn="ctr"/>
                      <a:r>
                        <a:rPr lang="en-US" sz="1400" i="1" dirty="0">
                          <a:solidFill>
                            <a:srgbClr val="FFD800"/>
                          </a:solidFill>
                        </a:rPr>
                        <a:t>Applied to Every Student Above 60% Concentrated Poverty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B8B">
                        <a:alpha val="50000"/>
                      </a:srgbClr>
                    </a:solidFill>
                  </a:tcPr>
                </a:tc>
                <a:tc>
                  <a:txBody>
                    <a:bodyPr/>
                    <a:lstStyle/>
                    <a:p>
                      <a:pPr algn="ctr"/>
                      <a:r>
                        <a:rPr lang="en-US" sz="4000" b="1" dirty="0">
                          <a:solidFill>
                            <a:srgbClr val="FFD800"/>
                          </a:solidFill>
                        </a:rPr>
                        <a:t>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B8B">
                        <a:alpha val="50000"/>
                      </a:srgbClr>
                    </a:solidFill>
                  </a:tcPr>
                </a:tc>
                <a:extLst>
                  <a:ext uri="{0D108BD9-81ED-4DB2-BD59-A6C34878D82A}">
                    <a16:rowId xmlns:a16="http://schemas.microsoft.com/office/drawing/2014/main" val="925681692"/>
                  </a:ext>
                </a:extLst>
              </a:tr>
              <a:tr h="1126651">
                <a:tc>
                  <a:txBody>
                    <a:bodyPr/>
                    <a:lstStyle/>
                    <a:p>
                      <a:pPr algn="ctr"/>
                      <a:r>
                        <a:rPr lang="en-US" sz="2800" b="1" dirty="0">
                          <a:solidFill>
                            <a:srgbClr val="FFD800"/>
                          </a:solidFill>
                        </a:rPr>
                        <a:t>English Learner Weight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B8B">
                        <a:alpha val="50000"/>
                      </a:srgbClr>
                    </a:solidFill>
                  </a:tcPr>
                </a:tc>
                <a:tc>
                  <a:txBody>
                    <a:bodyPr/>
                    <a:lstStyle/>
                    <a:p>
                      <a:pPr algn="ctr"/>
                      <a:r>
                        <a:rPr lang="en-US" sz="4000" b="1" dirty="0">
                          <a:solidFill>
                            <a:srgbClr val="FFD800"/>
                          </a:solidFill>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B8B">
                        <a:alpha val="50000"/>
                      </a:srgbClr>
                    </a:solidFill>
                  </a:tcPr>
                </a:tc>
                <a:extLst>
                  <a:ext uri="{0D108BD9-81ED-4DB2-BD59-A6C34878D82A}">
                    <a16:rowId xmlns:a16="http://schemas.microsoft.com/office/drawing/2014/main" val="641605910"/>
                  </a:ext>
                </a:extLst>
              </a:tr>
            </a:tbl>
          </a:graphicData>
        </a:graphic>
      </p:graphicFrame>
      <p:sp>
        <p:nvSpPr>
          <p:cNvPr id="13" name="TextBox 12">
            <a:extLst>
              <a:ext uri="{FF2B5EF4-FFF2-40B4-BE49-F238E27FC236}">
                <a16:creationId xmlns:a16="http://schemas.microsoft.com/office/drawing/2014/main" id="{6006E6E0-A9C1-764B-B6C6-249884895717}"/>
              </a:ext>
            </a:extLst>
          </p:cNvPr>
          <p:cNvSpPr txBox="1"/>
          <p:nvPr/>
        </p:nvSpPr>
        <p:spPr>
          <a:xfrm>
            <a:off x="750176" y="577124"/>
            <a:ext cx="7643648" cy="584775"/>
          </a:xfrm>
          <a:prstGeom prst="rect">
            <a:avLst/>
          </a:prstGeom>
          <a:noFill/>
          <a:ln>
            <a:solidFill>
              <a:srgbClr val="FFC000"/>
            </a:solidFill>
          </a:ln>
        </p:spPr>
        <p:txBody>
          <a:bodyPr wrap="square" rtlCol="0">
            <a:spAutoFit/>
          </a:bodyPr>
          <a:lstStyle/>
          <a:p>
            <a:pPr algn="ctr"/>
            <a:r>
              <a:rPr lang="en-US" sz="3200" b="1" dirty="0">
                <a:solidFill>
                  <a:schemeClr val="bg1"/>
                </a:solidFill>
              </a:rPr>
              <a:t>ECS Formula’s Student-Need Weights</a:t>
            </a:r>
          </a:p>
        </p:txBody>
      </p:sp>
      <p:pic>
        <p:nvPicPr>
          <p:cNvPr id="15" name="Picture 14">
            <a:hlinkClick r:id="rId3"/>
            <a:extLst>
              <a:ext uri="{FF2B5EF4-FFF2-40B4-BE49-F238E27FC236}">
                <a16:creationId xmlns:a16="http://schemas.microsoft.com/office/drawing/2014/main" id="{CBCDCE01-341B-734C-9A03-911CA3DC8865}"/>
              </a:ext>
            </a:extLst>
          </p:cNvPr>
          <p:cNvPicPr>
            <a:picLocks noChangeAspect="1"/>
          </p:cNvPicPr>
          <p:nvPr/>
        </p:nvPicPr>
        <p:blipFill>
          <a:blip r:embed="rId4"/>
          <a:stretch>
            <a:fillRect/>
          </a:stretch>
        </p:blipFill>
        <p:spPr>
          <a:xfrm>
            <a:off x="6503934" y="5592478"/>
            <a:ext cx="2640066" cy="792020"/>
          </a:xfrm>
          <a:prstGeom prst="rect">
            <a:avLst/>
          </a:prstGeom>
          <a:ln>
            <a:solidFill>
              <a:schemeClr val="bg1"/>
            </a:solidFill>
          </a:ln>
        </p:spPr>
      </p:pic>
    </p:spTree>
    <p:extLst>
      <p:ext uri="{BB962C8B-B14F-4D97-AF65-F5344CB8AC3E}">
        <p14:creationId xmlns:p14="http://schemas.microsoft.com/office/powerpoint/2010/main" val="2299931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C530DE0-8C00-944B-BA7B-4B2FC925504E}"/>
              </a:ext>
            </a:extLst>
          </p:cNvPr>
          <p:cNvGraphicFramePr>
            <a:graphicFrameLocks noGrp="1"/>
          </p:cNvGraphicFramePr>
          <p:nvPr/>
        </p:nvGraphicFramePr>
        <p:xfrm>
          <a:off x="517976" y="567159"/>
          <a:ext cx="8103866" cy="5418696"/>
        </p:xfrm>
        <a:graphic>
          <a:graphicData uri="http://schemas.openxmlformats.org/drawingml/2006/table">
            <a:tbl>
              <a:tblPr firstRow="1" bandRow="1">
                <a:tableStyleId>{5C22544A-7EE6-4342-B048-85BDC9FD1C3A}</a:tableStyleId>
              </a:tblPr>
              <a:tblGrid>
                <a:gridCol w="4051933">
                  <a:extLst>
                    <a:ext uri="{9D8B030D-6E8A-4147-A177-3AD203B41FA5}">
                      <a16:colId xmlns:a16="http://schemas.microsoft.com/office/drawing/2014/main" val="20000"/>
                    </a:ext>
                  </a:extLst>
                </a:gridCol>
                <a:gridCol w="4051933">
                  <a:extLst>
                    <a:ext uri="{9D8B030D-6E8A-4147-A177-3AD203B41FA5}">
                      <a16:colId xmlns:a16="http://schemas.microsoft.com/office/drawing/2014/main" val="20001"/>
                    </a:ext>
                  </a:extLst>
                </a:gridCol>
              </a:tblGrid>
              <a:tr h="747714">
                <a:tc>
                  <a:txBody>
                    <a:bodyPr/>
                    <a:lstStyle/>
                    <a:p>
                      <a:pPr algn="ctr"/>
                      <a:r>
                        <a:rPr lang="en-US" sz="1600" b="1" dirty="0">
                          <a:solidFill>
                            <a:schemeClr val="bg1"/>
                          </a:solidFill>
                          <a:latin typeface="Century Gothic"/>
                          <a:cs typeface="Century Gothic"/>
                        </a:rPr>
                        <a:t>Student Need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F7FBD"/>
                    </a:solidFill>
                  </a:tcPr>
                </a:tc>
                <a:tc>
                  <a:txBody>
                    <a:bodyPr/>
                    <a:lstStyle/>
                    <a:p>
                      <a:pPr algn="ctr"/>
                      <a:r>
                        <a:rPr lang="en-US" sz="1600" b="1" dirty="0">
                          <a:solidFill>
                            <a:schemeClr val="bg1"/>
                          </a:solidFill>
                          <a:latin typeface="Century Gothic"/>
                          <a:cs typeface="Century Gothic"/>
                        </a:rPr>
                        <a:t>Funding Per Student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F7FBD"/>
                    </a:solidFill>
                  </a:tcPr>
                </a:tc>
                <a:extLst>
                  <a:ext uri="{0D108BD9-81ED-4DB2-BD59-A6C34878D82A}">
                    <a16:rowId xmlns:a16="http://schemas.microsoft.com/office/drawing/2014/main" val="10000"/>
                  </a:ext>
                </a:extLst>
              </a:tr>
              <a:tr h="747714">
                <a:tc>
                  <a:txBody>
                    <a:bodyPr/>
                    <a:lstStyle/>
                    <a:p>
                      <a:pPr algn="ctr">
                        <a:spcAft>
                          <a:spcPts val="0"/>
                        </a:spcAft>
                      </a:pPr>
                      <a:r>
                        <a:rPr lang="en-US" sz="1600" b="0" dirty="0">
                          <a:solidFill>
                            <a:srgbClr val="000000"/>
                          </a:solidFill>
                          <a:effectLst/>
                          <a:latin typeface="Century Gothic"/>
                          <a:cs typeface="Century Gothic"/>
                        </a:rPr>
                        <a:t>General Education (Non-need) Student</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Aft>
                          <a:spcPts val="0"/>
                        </a:spcAft>
                      </a:pPr>
                      <a:r>
                        <a:rPr lang="en-US" sz="1600" b="0" dirty="0">
                          <a:solidFill>
                            <a:srgbClr val="000000"/>
                          </a:solidFill>
                          <a:effectLst/>
                          <a:latin typeface="Century Gothic"/>
                          <a:cs typeface="Century Gothic"/>
                        </a:rPr>
                        <a:t>$11,525</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747714">
                <a:tc>
                  <a:txBody>
                    <a:bodyPr/>
                    <a:lstStyle/>
                    <a:p>
                      <a:pPr algn="ctr">
                        <a:spcAft>
                          <a:spcPts val="0"/>
                        </a:spcAft>
                      </a:pPr>
                      <a:r>
                        <a:rPr lang="en-US" sz="1600" b="0" dirty="0">
                          <a:solidFill>
                            <a:srgbClr val="000000"/>
                          </a:solidFill>
                          <a:effectLst/>
                          <a:latin typeface="Century Gothic"/>
                          <a:cs typeface="Century Gothic"/>
                        </a:rPr>
                        <a:t>Low-income Student</a:t>
                      </a:r>
                    </a:p>
                    <a:p>
                      <a:pPr algn="ctr">
                        <a:spcAft>
                          <a:spcPts val="0"/>
                        </a:spcAft>
                      </a:pPr>
                      <a:r>
                        <a:rPr lang="en-US" sz="1600" b="0" dirty="0">
                          <a:solidFill>
                            <a:srgbClr val="000000"/>
                          </a:solidFill>
                          <a:effectLst/>
                          <a:latin typeface="Century Gothic"/>
                          <a:cs typeface="Century Gothic"/>
                        </a:rPr>
                        <a:t>(+ $3,458)</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Aft>
                          <a:spcPts val="0"/>
                        </a:spcAft>
                      </a:pPr>
                      <a:r>
                        <a:rPr lang="en-US" sz="1600" b="0" dirty="0">
                          <a:solidFill>
                            <a:srgbClr val="000000"/>
                          </a:solidFill>
                          <a:effectLst/>
                          <a:latin typeface="Century Gothic"/>
                          <a:cs typeface="Century Gothic"/>
                        </a:rPr>
                        <a:t>$14,983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747714">
                <a:tc>
                  <a:txBody>
                    <a:bodyPr/>
                    <a:lstStyle/>
                    <a:p>
                      <a:pPr algn="ctr">
                        <a:spcAft>
                          <a:spcPts val="0"/>
                        </a:spcAft>
                      </a:pPr>
                      <a:r>
                        <a:rPr lang="en-US" sz="1600" b="0" dirty="0">
                          <a:solidFill>
                            <a:srgbClr val="000000"/>
                          </a:solidFill>
                          <a:effectLst/>
                          <a:latin typeface="Century Gothic"/>
                          <a:cs typeface="Century Gothic"/>
                        </a:rPr>
                        <a:t>Concentrated Low-income Student</a:t>
                      </a:r>
                    </a:p>
                    <a:p>
                      <a:pPr algn="ctr">
                        <a:spcAft>
                          <a:spcPts val="0"/>
                        </a:spcAft>
                      </a:pPr>
                      <a:r>
                        <a:rPr lang="en-US" sz="1600" b="0" dirty="0">
                          <a:solidFill>
                            <a:srgbClr val="000000"/>
                          </a:solidFill>
                          <a:effectLst/>
                          <a:latin typeface="Century Gothic"/>
                          <a:cs typeface="Century Gothic"/>
                        </a:rPr>
                        <a:t>(+ $5,186)</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Aft>
                          <a:spcPts val="0"/>
                        </a:spcAft>
                      </a:pPr>
                      <a:r>
                        <a:rPr lang="en-US" sz="1600" b="0" dirty="0">
                          <a:solidFill>
                            <a:srgbClr val="000000"/>
                          </a:solidFill>
                          <a:effectLst/>
                          <a:latin typeface="Century Gothic"/>
                          <a:cs typeface="Century Gothic"/>
                        </a:rPr>
                        <a:t>$16,711</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747714">
                <a:tc>
                  <a:txBody>
                    <a:bodyPr/>
                    <a:lstStyle/>
                    <a:p>
                      <a:pPr algn="ctr">
                        <a:spcAft>
                          <a:spcPts val="0"/>
                        </a:spcAft>
                      </a:pPr>
                      <a:r>
                        <a:rPr lang="en-US" sz="1600" b="0" dirty="0">
                          <a:solidFill>
                            <a:srgbClr val="000000"/>
                          </a:solidFill>
                          <a:effectLst/>
                          <a:latin typeface="Century Gothic"/>
                          <a:cs typeface="Century Gothic"/>
                        </a:rPr>
                        <a:t>Low-income and English Learner</a:t>
                      </a:r>
                    </a:p>
                    <a:p>
                      <a:pPr algn="ctr">
                        <a:spcAft>
                          <a:spcPts val="0"/>
                        </a:spcAft>
                      </a:pPr>
                      <a:r>
                        <a:rPr lang="en-US" sz="1600" b="0" dirty="0">
                          <a:solidFill>
                            <a:srgbClr val="000000"/>
                          </a:solidFill>
                          <a:effectLst/>
                          <a:latin typeface="Century Gothic"/>
                          <a:cs typeface="Century Gothic"/>
                        </a:rPr>
                        <a:t>(+6,339)</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Aft>
                          <a:spcPts val="0"/>
                        </a:spcAft>
                      </a:pPr>
                      <a:r>
                        <a:rPr lang="en-US" sz="1600" b="0" dirty="0">
                          <a:solidFill>
                            <a:srgbClr val="000000"/>
                          </a:solidFill>
                          <a:effectLst/>
                          <a:latin typeface="Century Gothic"/>
                          <a:cs typeface="Century Gothic"/>
                        </a:rPr>
                        <a:t>$17,864</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747714">
                <a:tc>
                  <a:txBody>
                    <a:bodyPr/>
                    <a:lstStyle/>
                    <a:p>
                      <a:pPr algn="ctr">
                        <a:spcAft>
                          <a:spcPts val="0"/>
                        </a:spcAft>
                      </a:pPr>
                      <a:r>
                        <a:rPr lang="en-US" sz="1600" b="0" dirty="0">
                          <a:solidFill>
                            <a:srgbClr val="000000"/>
                          </a:solidFill>
                          <a:effectLst/>
                          <a:latin typeface="Century Gothic"/>
                          <a:cs typeface="Century Gothic"/>
                        </a:rPr>
                        <a:t>English Learner</a:t>
                      </a:r>
                    </a:p>
                    <a:p>
                      <a:pPr algn="ctr">
                        <a:spcAft>
                          <a:spcPts val="0"/>
                        </a:spcAft>
                      </a:pPr>
                      <a:r>
                        <a:rPr lang="en-US" sz="1600" b="0" dirty="0">
                          <a:solidFill>
                            <a:srgbClr val="000000"/>
                          </a:solidFill>
                          <a:effectLst/>
                          <a:latin typeface="Century Gothic"/>
                          <a:cs typeface="Century Gothic"/>
                        </a:rPr>
                        <a:t>(+$2,881)</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Aft>
                          <a:spcPts val="0"/>
                        </a:spcAft>
                      </a:pPr>
                      <a:r>
                        <a:rPr lang="en-US" sz="1600" b="0" dirty="0">
                          <a:solidFill>
                            <a:srgbClr val="000000"/>
                          </a:solidFill>
                          <a:effectLst/>
                          <a:latin typeface="Century Gothic"/>
                          <a:cs typeface="Century Gothic"/>
                        </a:rPr>
                        <a:t>$14,406</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932412">
                <a:tc>
                  <a:txBody>
                    <a:bodyPr/>
                    <a:lstStyle/>
                    <a:p>
                      <a:pPr algn="ctr">
                        <a:spcAft>
                          <a:spcPts val="0"/>
                        </a:spcAft>
                      </a:pPr>
                      <a:r>
                        <a:rPr lang="en-US" sz="1600" b="0" dirty="0">
                          <a:solidFill>
                            <a:srgbClr val="000000"/>
                          </a:solidFill>
                          <a:effectLst/>
                          <a:latin typeface="Century Gothic"/>
                          <a:cs typeface="Century Gothic"/>
                        </a:rPr>
                        <a:t>Concentrated Low-income </a:t>
                      </a:r>
                    </a:p>
                    <a:p>
                      <a:pPr algn="ctr">
                        <a:spcAft>
                          <a:spcPts val="0"/>
                        </a:spcAft>
                      </a:pPr>
                      <a:r>
                        <a:rPr lang="en-US" sz="1600" b="0" dirty="0">
                          <a:solidFill>
                            <a:srgbClr val="000000"/>
                          </a:solidFill>
                          <a:effectLst/>
                          <a:latin typeface="Century Gothic"/>
                          <a:cs typeface="Century Gothic"/>
                        </a:rPr>
                        <a:t>English Learner</a:t>
                      </a:r>
                    </a:p>
                    <a:p>
                      <a:pPr algn="ctr">
                        <a:spcAft>
                          <a:spcPts val="0"/>
                        </a:spcAft>
                      </a:pPr>
                      <a:r>
                        <a:rPr lang="en-US" sz="1600" b="0" dirty="0">
                          <a:solidFill>
                            <a:srgbClr val="000000"/>
                          </a:solidFill>
                          <a:effectLst/>
                          <a:latin typeface="Century Gothic"/>
                          <a:cs typeface="Century Gothic"/>
                        </a:rPr>
                        <a:t>(+8,067)</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Aft>
                          <a:spcPts val="0"/>
                        </a:spcAft>
                      </a:pPr>
                      <a:r>
                        <a:rPr lang="en-US" sz="1600" b="0" dirty="0">
                          <a:solidFill>
                            <a:srgbClr val="000000"/>
                          </a:solidFill>
                          <a:effectLst/>
                          <a:latin typeface="Century Gothic"/>
                          <a:cs typeface="Century Gothic"/>
                        </a:rPr>
                        <a:t>$19,592</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Rectangle 6">
            <a:extLst>
              <a:ext uri="{FF2B5EF4-FFF2-40B4-BE49-F238E27FC236}">
                <a16:creationId xmlns:a16="http://schemas.microsoft.com/office/drawing/2014/main" id="{E5375CE5-D40E-994C-827C-B5885E00D624}"/>
              </a:ext>
            </a:extLst>
          </p:cNvPr>
          <p:cNvSpPr/>
          <p:nvPr/>
        </p:nvSpPr>
        <p:spPr>
          <a:xfrm>
            <a:off x="0" y="6091363"/>
            <a:ext cx="8103865" cy="369332"/>
          </a:xfrm>
          <a:prstGeom prst="rect">
            <a:avLst/>
          </a:prstGeom>
        </p:spPr>
        <p:txBody>
          <a:bodyPr wrap="square">
            <a:spAutoFit/>
          </a:bodyPr>
          <a:lstStyle/>
          <a:p>
            <a:pPr defTabSz="457200"/>
            <a:r>
              <a:rPr lang="en-US" sz="900" dirty="0">
                <a:solidFill>
                  <a:srgbClr val="000000"/>
                </a:solidFill>
                <a:latin typeface="Century Gothic"/>
                <a:cs typeface="Century Gothic"/>
              </a:rPr>
              <a:t>Source: Co</a:t>
            </a:r>
            <a:r>
              <a:rPr lang="en-US" sz="900" dirty="0">
                <a:solidFill>
                  <a:prstClr val="black"/>
                </a:solidFill>
                <a:latin typeface="Century Gothic" panose="020B0502020202020204" pitchFamily="34" charset="0"/>
                <a:cs typeface="Arial" panose="020B0604020202020204" pitchFamily="34" charset="0"/>
              </a:rPr>
              <a:t>nn. Gen. Statutes ch. 172, </a:t>
            </a:r>
            <a:r>
              <a:rPr lang="en-US" sz="900" dirty="0">
                <a:solidFill>
                  <a:srgbClr val="000000"/>
                </a:solidFill>
                <a:latin typeface="Century Gothic"/>
                <a:cs typeface="Century Gothic"/>
              </a:rPr>
              <a:t>§ 10-262f.</a:t>
            </a:r>
          </a:p>
          <a:p>
            <a:pPr defTabSz="457200"/>
            <a:r>
              <a:rPr lang="en-US" sz="900" dirty="0">
                <a:solidFill>
                  <a:srgbClr val="000000"/>
                </a:solidFill>
                <a:latin typeface="Century Gothic"/>
                <a:cs typeface="Arial" panose="020B0604020202020204" pitchFamily="34" charset="0"/>
              </a:rPr>
              <a:t>All numbers are rounded</a:t>
            </a:r>
            <a:endParaRPr lang="en-US" sz="900"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56276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0B0E-B355-F74A-9BF3-EADFD502E25B}"/>
              </a:ext>
            </a:extLst>
          </p:cNvPr>
          <p:cNvSpPr txBox="1">
            <a:spLocks/>
          </p:cNvSpPr>
          <p:nvPr/>
        </p:nvSpPr>
        <p:spPr>
          <a:xfrm>
            <a:off x="0" y="597662"/>
            <a:ext cx="9144000" cy="773938"/>
          </a:xfrm>
          <a:prstGeom prst="rect">
            <a:avLst/>
          </a:prstGeom>
        </p:spPr>
        <p:txBody>
          <a:bodyPr anchor="ctr">
            <a:noAutofit/>
          </a:bodyPr>
          <a:lstStyle>
            <a:lvl1pPr algn="ctr" defTabSz="514350" rtl="0" eaLnBrk="1" latinLnBrk="0" hangingPunct="1">
              <a:lnSpc>
                <a:spcPct val="90000"/>
              </a:lnSpc>
              <a:spcBef>
                <a:spcPct val="0"/>
              </a:spcBef>
              <a:buNone/>
              <a:defRPr sz="2475" b="1" kern="1200">
                <a:solidFill>
                  <a:srgbClr val="3787B0"/>
                </a:solidFill>
                <a:latin typeface="+mj-lt"/>
                <a:ea typeface="+mj-ea"/>
                <a:cs typeface="+mj-cs"/>
              </a:defRPr>
            </a:lvl1pPr>
          </a:lstStyle>
          <a:p>
            <a:r>
              <a:rPr lang="en-US" sz="3200" dirty="0">
                <a:solidFill>
                  <a:srgbClr val="2D73A0"/>
                </a:solidFill>
                <a:cs typeface="Century Gothic"/>
              </a:rPr>
              <a:t>About the School and State Finance Project</a:t>
            </a:r>
          </a:p>
        </p:txBody>
      </p:sp>
      <p:sp>
        <p:nvSpPr>
          <p:cNvPr id="4" name="TextBox 3">
            <a:extLst>
              <a:ext uri="{FF2B5EF4-FFF2-40B4-BE49-F238E27FC236}">
                <a16:creationId xmlns:a16="http://schemas.microsoft.com/office/drawing/2014/main" id="{5B8B7BE6-03F4-1B4B-B5CB-2CF4EF3CD6D6}"/>
              </a:ext>
            </a:extLst>
          </p:cNvPr>
          <p:cNvSpPr txBox="1"/>
          <p:nvPr/>
        </p:nvSpPr>
        <p:spPr>
          <a:xfrm>
            <a:off x="517979" y="1619925"/>
            <a:ext cx="8103865" cy="4524315"/>
          </a:xfrm>
          <a:prstGeom prst="rect">
            <a:avLst/>
          </a:prstGeom>
          <a:noFill/>
        </p:spPr>
        <p:txBody>
          <a:bodyPr wrap="square" rtlCol="0">
            <a:spAutoFit/>
          </a:bodyPr>
          <a:lstStyle/>
          <a:p>
            <a:pPr marL="285750" indent="-285750">
              <a:buClr>
                <a:srgbClr val="2C739F"/>
              </a:buClr>
              <a:buFont typeface="Arial"/>
              <a:buChar char="•"/>
            </a:pPr>
            <a:r>
              <a:rPr lang="en-US" dirty="0">
                <a:solidFill>
                  <a:srgbClr val="000000"/>
                </a:solidFill>
                <a:latin typeface="Century Gothic" panose="020B0502020202020204" pitchFamily="34" charset="0"/>
                <a:cs typeface="Century Gothic"/>
              </a:rPr>
              <a:t>Founded in 2015, the School and State Finance Project </a:t>
            </a:r>
            <a:r>
              <a:rPr lang="en-US" dirty="0">
                <a:latin typeface="Century Gothic" panose="020B0502020202020204" pitchFamily="34" charset="0"/>
              </a:rPr>
              <a:t>is a nonpartisan, nonprofit policy organization, focused on education funding and state finance issues.</a:t>
            </a:r>
          </a:p>
          <a:p>
            <a:pPr marL="285750" indent="-285750">
              <a:buClr>
                <a:srgbClr val="2C739F"/>
              </a:buClr>
              <a:buFont typeface="Arial"/>
              <a:buChar char="•"/>
            </a:pPr>
            <a:endParaRPr lang="en-US" dirty="0">
              <a:latin typeface="Century Gothic" panose="020B0502020202020204" pitchFamily="34" charset="0"/>
            </a:endParaRPr>
          </a:p>
          <a:p>
            <a:pPr marL="285750" indent="-285750">
              <a:buClr>
                <a:srgbClr val="2C739F"/>
              </a:buClr>
              <a:buFont typeface="Arial"/>
              <a:buChar char="•"/>
            </a:pPr>
            <a:r>
              <a:rPr lang="en-US" dirty="0">
                <a:latin typeface="Century Gothic" panose="020B0502020202020204" pitchFamily="34" charset="0"/>
              </a:rPr>
              <a:t>Our organization is committed to providing independent analysis, building public knowledge, improving transparency, and developing fair, sustainable solutions for some of the toughest education funding and state finance challenges.</a:t>
            </a:r>
          </a:p>
          <a:p>
            <a:pPr marL="285750" indent="-285750">
              <a:buClr>
                <a:srgbClr val="2C739F"/>
              </a:buClr>
              <a:buFont typeface="Arial"/>
              <a:buChar char="•"/>
            </a:pPr>
            <a:endParaRPr lang="en-US" dirty="0">
              <a:solidFill>
                <a:srgbClr val="000000"/>
              </a:solidFill>
              <a:latin typeface="Century Gothic" panose="020B0502020202020204" pitchFamily="34" charset="0"/>
              <a:cs typeface="Century Gothic"/>
            </a:endParaRPr>
          </a:p>
          <a:p>
            <a:pPr marL="285750" indent="-285750">
              <a:buClr>
                <a:srgbClr val="2C739F"/>
              </a:buClr>
              <a:buFont typeface="Arial" panose="020B0604020202020204" pitchFamily="34" charset="0"/>
              <a:buChar char="•"/>
            </a:pPr>
            <a:r>
              <a:rPr lang="en-US" dirty="0">
                <a:latin typeface="Century Gothic" panose="020B0502020202020204" pitchFamily="34" charset="0"/>
                <a:cs typeface="Century Gothic"/>
              </a:rPr>
              <a:t>Although not a member-based organization, w</a:t>
            </a:r>
            <a:r>
              <a:rPr lang="en-US" dirty="0">
                <a:latin typeface="Century Gothic" panose="020B0502020202020204" pitchFamily="34" charset="0"/>
              </a:rPr>
              <a:t>e actively work with a diverse group of stakeholders and communities.</a:t>
            </a:r>
          </a:p>
          <a:p>
            <a:pPr marL="285750" indent="-285750">
              <a:buClr>
                <a:srgbClr val="2C739F"/>
              </a:buClr>
              <a:buFont typeface="Arial" panose="020B0604020202020204" pitchFamily="34" charset="0"/>
              <a:buChar char="•"/>
            </a:pPr>
            <a:endParaRPr lang="en-US" dirty="0">
              <a:latin typeface="Century Gothic" panose="020B0502020202020204" pitchFamily="34" charset="0"/>
            </a:endParaRPr>
          </a:p>
          <a:p>
            <a:pPr marL="285750" indent="-285750">
              <a:buClr>
                <a:srgbClr val="2C739F"/>
              </a:buClr>
              <a:buFont typeface="Arial" panose="020B0604020202020204" pitchFamily="34" charset="0"/>
              <a:buChar char="•"/>
            </a:pPr>
            <a:r>
              <a:rPr lang="en-US" dirty="0">
                <a:latin typeface="Century Gothic" panose="020B0502020202020204" pitchFamily="34" charset="0"/>
              </a:rPr>
              <a:t>We aim to serve as a trusted resource for policymakers, school district officials, community leaders, and all individuals looking for transparent, accessible, and approachable information about education funding and state finances.</a:t>
            </a:r>
            <a:endParaRPr lang="en-US" dirty="0">
              <a:solidFill>
                <a:srgbClr val="1B1F20"/>
              </a:solidFill>
              <a:latin typeface="Century Gothic" panose="020B0502020202020204" pitchFamily="34" charset="0"/>
              <a:cs typeface="Century Gothic"/>
            </a:endParaRPr>
          </a:p>
        </p:txBody>
      </p:sp>
    </p:spTree>
    <p:extLst>
      <p:ext uri="{BB962C8B-B14F-4D97-AF65-F5344CB8AC3E}">
        <p14:creationId xmlns:p14="http://schemas.microsoft.com/office/powerpoint/2010/main" val="674201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230986-0AEF-614A-9215-937D58F67E0B}"/>
              </a:ext>
            </a:extLst>
          </p:cNvPr>
          <p:cNvPicPr>
            <a:picLocks noChangeAspect="1"/>
          </p:cNvPicPr>
          <p:nvPr/>
        </p:nvPicPr>
        <p:blipFill>
          <a:blip r:embed="rId2"/>
          <a:stretch>
            <a:fillRect/>
          </a:stretch>
        </p:blipFill>
        <p:spPr>
          <a:xfrm>
            <a:off x="0" y="0"/>
            <a:ext cx="9144000" cy="6858000"/>
          </a:xfrm>
          <a:prstGeom prst="rect">
            <a:avLst/>
          </a:prstGeom>
        </p:spPr>
      </p:pic>
      <p:graphicFrame>
        <p:nvGraphicFramePr>
          <p:cNvPr id="12" name="Table 11">
            <a:extLst>
              <a:ext uri="{FF2B5EF4-FFF2-40B4-BE49-F238E27FC236}">
                <a16:creationId xmlns:a16="http://schemas.microsoft.com/office/drawing/2014/main" id="{024CDB63-A584-AB41-B991-C8F637634C9B}"/>
              </a:ext>
            </a:extLst>
          </p:cNvPr>
          <p:cNvGraphicFramePr>
            <a:graphicFrameLocks noGrp="1"/>
          </p:cNvGraphicFramePr>
          <p:nvPr/>
        </p:nvGraphicFramePr>
        <p:xfrm>
          <a:off x="750176" y="2889906"/>
          <a:ext cx="7643648" cy="2621280"/>
        </p:xfrm>
        <a:graphic>
          <a:graphicData uri="http://schemas.openxmlformats.org/drawingml/2006/table">
            <a:tbl>
              <a:tblPr firstRow="1" bandRow="1">
                <a:tableStyleId>{2D5ABB26-0587-4C30-8999-92F81FD0307C}</a:tableStyleId>
              </a:tblPr>
              <a:tblGrid>
                <a:gridCol w="4783521">
                  <a:extLst>
                    <a:ext uri="{9D8B030D-6E8A-4147-A177-3AD203B41FA5}">
                      <a16:colId xmlns:a16="http://schemas.microsoft.com/office/drawing/2014/main" val="995442460"/>
                    </a:ext>
                  </a:extLst>
                </a:gridCol>
                <a:gridCol w="2860127">
                  <a:extLst>
                    <a:ext uri="{9D8B030D-6E8A-4147-A177-3AD203B41FA5}">
                      <a16:colId xmlns:a16="http://schemas.microsoft.com/office/drawing/2014/main" val="2092272740"/>
                    </a:ext>
                  </a:extLst>
                </a:gridCol>
              </a:tblGrid>
              <a:tr h="1126651">
                <a:tc>
                  <a:txBody>
                    <a:bodyPr/>
                    <a:lstStyle/>
                    <a:p>
                      <a:pPr algn="ctr"/>
                      <a:r>
                        <a:rPr lang="en-US" sz="4000" b="1" u="sng" dirty="0">
                          <a:solidFill>
                            <a:srgbClr val="FFD800"/>
                          </a:solidFill>
                        </a:rPr>
                        <a:t>Property</a:t>
                      </a:r>
                      <a:r>
                        <a:rPr lang="en-US" sz="4000" b="1" dirty="0">
                          <a:solidFill>
                            <a:srgbClr val="FFD800"/>
                          </a:solidFill>
                        </a:rPr>
                        <a:t> Wealth Factor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B8B">
                        <a:alpha val="50000"/>
                      </a:srgbClr>
                    </a:solidFill>
                  </a:tcPr>
                </a:tc>
                <a:tc>
                  <a:txBody>
                    <a:bodyPr/>
                    <a:lstStyle/>
                    <a:p>
                      <a:pPr algn="ctr"/>
                      <a:r>
                        <a:rPr lang="en-US" sz="4800" b="1" dirty="0">
                          <a:solidFill>
                            <a:srgbClr val="FFD800"/>
                          </a:solidFill>
                        </a:rPr>
                        <a:t>70%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B8B">
                        <a:alpha val="50000"/>
                      </a:srgbClr>
                    </a:solidFill>
                  </a:tcPr>
                </a:tc>
                <a:extLst>
                  <a:ext uri="{0D108BD9-81ED-4DB2-BD59-A6C34878D82A}">
                    <a16:rowId xmlns:a16="http://schemas.microsoft.com/office/drawing/2014/main" val="3632169231"/>
                  </a:ext>
                </a:extLst>
              </a:tr>
              <a:tr h="1126651">
                <a:tc>
                  <a:txBody>
                    <a:bodyPr/>
                    <a:lstStyle/>
                    <a:p>
                      <a:pPr algn="ctr"/>
                      <a:r>
                        <a:rPr lang="en-US" sz="4000" b="1" u="sng" dirty="0">
                          <a:solidFill>
                            <a:srgbClr val="FFD800"/>
                          </a:solidFill>
                        </a:rPr>
                        <a:t>Income</a:t>
                      </a:r>
                      <a:r>
                        <a:rPr lang="en-US" sz="4000" b="1" dirty="0">
                          <a:solidFill>
                            <a:srgbClr val="FFD800"/>
                          </a:solidFill>
                        </a:rPr>
                        <a:t> Wealth Factor</a:t>
                      </a:r>
                      <a:endParaRPr lang="en-US" sz="4000" i="1" dirty="0">
                        <a:solidFill>
                          <a:srgbClr val="FFD8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B8B">
                        <a:alpha val="50000"/>
                      </a:srgbClr>
                    </a:solidFill>
                  </a:tcPr>
                </a:tc>
                <a:tc>
                  <a:txBody>
                    <a:bodyPr/>
                    <a:lstStyle/>
                    <a:p>
                      <a:pPr algn="ctr"/>
                      <a:r>
                        <a:rPr lang="en-US" sz="4800" b="1" dirty="0">
                          <a:solidFill>
                            <a:srgbClr val="FFD800"/>
                          </a:solidFill>
                        </a:rPr>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B8B">
                        <a:alpha val="50000"/>
                      </a:srgbClr>
                    </a:solidFill>
                  </a:tcPr>
                </a:tc>
                <a:extLst>
                  <a:ext uri="{0D108BD9-81ED-4DB2-BD59-A6C34878D82A}">
                    <a16:rowId xmlns:a16="http://schemas.microsoft.com/office/drawing/2014/main" val="925681692"/>
                  </a:ext>
                </a:extLst>
              </a:tr>
            </a:tbl>
          </a:graphicData>
        </a:graphic>
      </p:graphicFrame>
      <p:sp>
        <p:nvSpPr>
          <p:cNvPr id="13" name="TextBox 12">
            <a:extLst>
              <a:ext uri="{FF2B5EF4-FFF2-40B4-BE49-F238E27FC236}">
                <a16:creationId xmlns:a16="http://schemas.microsoft.com/office/drawing/2014/main" id="{6006E6E0-A9C1-764B-B6C6-249884895717}"/>
              </a:ext>
            </a:extLst>
          </p:cNvPr>
          <p:cNvSpPr txBox="1"/>
          <p:nvPr/>
        </p:nvSpPr>
        <p:spPr>
          <a:xfrm>
            <a:off x="1962851" y="329444"/>
            <a:ext cx="5218298" cy="769441"/>
          </a:xfrm>
          <a:prstGeom prst="rect">
            <a:avLst/>
          </a:prstGeom>
          <a:noFill/>
          <a:ln>
            <a:solidFill>
              <a:srgbClr val="FFC000"/>
            </a:solidFill>
          </a:ln>
        </p:spPr>
        <p:txBody>
          <a:bodyPr wrap="square" rtlCol="0">
            <a:spAutoFit/>
          </a:bodyPr>
          <a:lstStyle/>
          <a:p>
            <a:pPr algn="ctr"/>
            <a:r>
              <a:rPr lang="en-US" sz="4400" b="1" dirty="0">
                <a:solidFill>
                  <a:schemeClr val="bg1"/>
                </a:solidFill>
              </a:rPr>
              <a:t>Base Aid Ratio</a:t>
            </a:r>
          </a:p>
        </p:txBody>
      </p:sp>
      <p:sp>
        <p:nvSpPr>
          <p:cNvPr id="2" name="TextBox 1">
            <a:extLst>
              <a:ext uri="{FF2B5EF4-FFF2-40B4-BE49-F238E27FC236}">
                <a16:creationId xmlns:a16="http://schemas.microsoft.com/office/drawing/2014/main" id="{72147079-938A-8440-991F-A489D51654D9}"/>
              </a:ext>
            </a:extLst>
          </p:cNvPr>
          <p:cNvSpPr txBox="1"/>
          <p:nvPr/>
        </p:nvSpPr>
        <p:spPr>
          <a:xfrm>
            <a:off x="1265183" y="1428329"/>
            <a:ext cx="6613634" cy="1015663"/>
          </a:xfrm>
          <a:prstGeom prst="rect">
            <a:avLst/>
          </a:prstGeom>
          <a:noFill/>
        </p:spPr>
        <p:txBody>
          <a:bodyPr wrap="square" rtlCol="0">
            <a:spAutoFit/>
          </a:bodyPr>
          <a:lstStyle/>
          <a:p>
            <a:pPr algn="ctr"/>
            <a:r>
              <a:rPr lang="en-US" sz="2000" b="1" dirty="0">
                <a:solidFill>
                  <a:schemeClr val="bg1"/>
                </a:solidFill>
              </a:rPr>
              <a:t>A town’s </a:t>
            </a:r>
            <a:r>
              <a:rPr lang="en-US" sz="2000" b="1" dirty="0">
                <a:solidFill>
                  <a:srgbClr val="FFD800"/>
                </a:solidFill>
              </a:rPr>
              <a:t>ability to fund its public schools</a:t>
            </a:r>
            <a:r>
              <a:rPr lang="en-US" sz="2000" b="1" dirty="0">
                <a:solidFill>
                  <a:schemeClr val="bg1"/>
                </a:solidFill>
              </a:rPr>
              <a:t> is determined by two factors in the ECS formula. These factors make up the </a:t>
            </a:r>
            <a:r>
              <a:rPr lang="en-US" sz="2000" b="1" dirty="0">
                <a:solidFill>
                  <a:srgbClr val="FFD800"/>
                </a:solidFill>
              </a:rPr>
              <a:t>Base Aid Ratio</a:t>
            </a:r>
            <a:r>
              <a:rPr lang="en-US" sz="2000" b="1" dirty="0">
                <a:solidFill>
                  <a:schemeClr val="bg1"/>
                </a:solidFill>
              </a:rPr>
              <a:t>.</a:t>
            </a:r>
          </a:p>
        </p:txBody>
      </p:sp>
      <p:pic>
        <p:nvPicPr>
          <p:cNvPr id="6" name="Picture 5">
            <a:hlinkClick r:id="rId3"/>
            <a:extLst>
              <a:ext uri="{FF2B5EF4-FFF2-40B4-BE49-F238E27FC236}">
                <a16:creationId xmlns:a16="http://schemas.microsoft.com/office/drawing/2014/main" id="{8647525C-89B9-B649-BF82-AD86B7416DCA}"/>
              </a:ext>
            </a:extLst>
          </p:cNvPr>
          <p:cNvPicPr>
            <a:picLocks noChangeAspect="1"/>
          </p:cNvPicPr>
          <p:nvPr/>
        </p:nvPicPr>
        <p:blipFill>
          <a:blip r:embed="rId4"/>
          <a:stretch>
            <a:fillRect/>
          </a:stretch>
        </p:blipFill>
        <p:spPr>
          <a:xfrm>
            <a:off x="6498476" y="5788583"/>
            <a:ext cx="2640066" cy="792020"/>
          </a:xfrm>
          <a:prstGeom prst="rect">
            <a:avLst/>
          </a:prstGeom>
          <a:ln>
            <a:solidFill>
              <a:schemeClr val="bg1"/>
            </a:solidFill>
          </a:ln>
        </p:spPr>
      </p:pic>
    </p:spTree>
    <p:extLst>
      <p:ext uri="{BB962C8B-B14F-4D97-AF65-F5344CB8AC3E}">
        <p14:creationId xmlns:p14="http://schemas.microsoft.com/office/powerpoint/2010/main" val="4013909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EC2A23-67A4-914A-B697-2EA5A8F80987}"/>
              </a:ext>
            </a:extLst>
          </p:cNvPr>
          <p:cNvSpPr txBox="1">
            <a:spLocks noGrp="1"/>
          </p:cNvSpPr>
          <p:nvPr>
            <p:ph sz="quarter" idx="13"/>
          </p:nvPr>
        </p:nvSpPr>
        <p:spPr>
          <a:xfrm>
            <a:off x="628650" y="1334549"/>
            <a:ext cx="7886700" cy="2488630"/>
          </a:xfrm>
          <a:prstGeom prst="rect">
            <a:avLst/>
          </a:prstGeom>
          <a:noFill/>
        </p:spPr>
        <p:txBody>
          <a:bodyPr wrap="square" rtlCol="0">
            <a:spAutoFit/>
          </a:bodyPr>
          <a:lstStyle/>
          <a:p>
            <a:pPr marL="342900" indent="-342900" defTabSz="457200">
              <a:buClr>
                <a:srgbClr val="407FBE"/>
              </a:buClr>
              <a:buFont typeface="Arial"/>
              <a:buChar char="•"/>
            </a:pPr>
            <a:r>
              <a:rPr lang="en-US" sz="1800" b="1" dirty="0">
                <a:solidFill>
                  <a:srgbClr val="407FBE"/>
                </a:solidFill>
                <a:latin typeface="Century Gothic"/>
                <a:cs typeface="Century Gothic"/>
              </a:rPr>
              <a:t>Formula adds additional funding for 19 communities that have a Public Investment Communities (PIC) index score of over 300.</a:t>
            </a:r>
          </a:p>
          <a:p>
            <a:pPr marL="800100" lvl="1" indent="-342900" defTabSz="457200">
              <a:buClr>
                <a:srgbClr val="407FBE"/>
              </a:buClr>
              <a:buFont typeface="Arial"/>
              <a:buChar char="•"/>
            </a:pPr>
            <a:r>
              <a:rPr lang="en-US" sz="1800" dirty="0">
                <a:solidFill>
                  <a:srgbClr val="1A1D1E"/>
                </a:solidFill>
                <a:latin typeface="Century Gothic"/>
                <a:cs typeface="Century Gothic"/>
              </a:rPr>
              <a:t>PIC index is calculated annually by the OPM and measures the relative wealth and need of CT’s towns</a:t>
            </a:r>
          </a:p>
          <a:p>
            <a:pPr marL="457200" lvl="1" indent="0" defTabSz="457200">
              <a:buClr>
                <a:srgbClr val="407FBE"/>
              </a:buClr>
              <a:buNone/>
            </a:pPr>
            <a:endParaRPr lang="en-US" sz="1000" dirty="0">
              <a:solidFill>
                <a:srgbClr val="1A1D1E"/>
              </a:solidFill>
              <a:latin typeface="Century Gothic"/>
              <a:cs typeface="Century Gothic"/>
            </a:endParaRPr>
          </a:p>
          <a:p>
            <a:pPr marL="342900" indent="-342900" defTabSz="457200">
              <a:buClr>
                <a:srgbClr val="407FBE"/>
              </a:buClr>
              <a:buFont typeface="Arial"/>
              <a:buChar char="•"/>
            </a:pPr>
            <a:r>
              <a:rPr lang="en-US" sz="1800" dirty="0">
                <a:solidFill>
                  <a:srgbClr val="1A1D1E"/>
                </a:solidFill>
                <a:latin typeface="Century Gothic"/>
                <a:cs typeface="Century Gothic"/>
              </a:rPr>
              <a:t>If a town has one of the top 19 highest PIC Index scores, under the formula, the town will receive a bonus of three to six percentage points to its Base Aid Ratio, which </a:t>
            </a:r>
            <a:r>
              <a:rPr lang="en-US" sz="1800" dirty="0">
                <a:latin typeface="Century Gothic"/>
                <a:cs typeface="Century Gothic"/>
              </a:rPr>
              <a:t>determines each community’s ability to financially support its public schools </a:t>
            </a:r>
            <a:endParaRPr lang="en-US" sz="1800" dirty="0">
              <a:solidFill>
                <a:srgbClr val="1A1D1E"/>
              </a:solidFill>
              <a:latin typeface="Century Gothic"/>
              <a:cs typeface="Century Gothic"/>
            </a:endParaRPr>
          </a:p>
        </p:txBody>
      </p:sp>
      <p:sp>
        <p:nvSpPr>
          <p:cNvPr id="4" name="Text Placeholder 3">
            <a:extLst>
              <a:ext uri="{FF2B5EF4-FFF2-40B4-BE49-F238E27FC236}">
                <a16:creationId xmlns:a16="http://schemas.microsoft.com/office/drawing/2014/main" id="{EEB174A6-412D-EB49-BBEC-572EE0C31123}"/>
              </a:ext>
            </a:extLst>
          </p:cNvPr>
          <p:cNvSpPr>
            <a:spLocks noGrp="1"/>
          </p:cNvSpPr>
          <p:nvPr>
            <p:ph type="body" sz="quarter" idx="15"/>
          </p:nvPr>
        </p:nvSpPr>
        <p:spPr/>
        <p:txBody>
          <a:bodyPr/>
          <a:lstStyle/>
          <a:p>
            <a:r>
              <a:rPr lang="en-US" dirty="0"/>
              <a:t>Additional Funding for Towns in Need</a:t>
            </a:r>
          </a:p>
        </p:txBody>
      </p:sp>
      <p:graphicFrame>
        <p:nvGraphicFramePr>
          <p:cNvPr id="6" name="Table 5">
            <a:extLst>
              <a:ext uri="{FF2B5EF4-FFF2-40B4-BE49-F238E27FC236}">
                <a16:creationId xmlns:a16="http://schemas.microsoft.com/office/drawing/2014/main" id="{8F41D25E-8694-454E-85EC-C0F54BEE42DB}"/>
              </a:ext>
            </a:extLst>
          </p:cNvPr>
          <p:cNvGraphicFramePr>
            <a:graphicFrameLocks noGrp="1"/>
          </p:cNvGraphicFramePr>
          <p:nvPr/>
        </p:nvGraphicFramePr>
        <p:xfrm>
          <a:off x="1524000" y="4025506"/>
          <a:ext cx="6096000" cy="20624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sz="1600" dirty="0">
                          <a:latin typeface="Century Gothic"/>
                          <a:cs typeface="Century Gothic"/>
                        </a:rPr>
                        <a:t>Town’s PIC Index Rank</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07FBD"/>
                    </a:solidFill>
                  </a:tcPr>
                </a:tc>
                <a:tc>
                  <a:txBody>
                    <a:bodyPr/>
                    <a:lstStyle/>
                    <a:p>
                      <a:pPr algn="ctr"/>
                      <a:r>
                        <a:rPr lang="en-US" sz="1600" dirty="0">
                          <a:latin typeface="Century Gothic"/>
                          <a:cs typeface="Century Gothic"/>
                        </a:rPr>
                        <a:t>Additional % Points Added </a:t>
                      </a:r>
                    </a:p>
                    <a:p>
                      <a:pPr algn="ctr"/>
                      <a:r>
                        <a:rPr lang="en-US" sz="1600" dirty="0">
                          <a:latin typeface="Century Gothic"/>
                          <a:cs typeface="Century Gothic"/>
                        </a:rPr>
                        <a:t>to Base Aid Ratio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07FBD"/>
                    </a:solidFill>
                  </a:tcPr>
                </a:tc>
                <a:extLst>
                  <a:ext uri="{0D108BD9-81ED-4DB2-BD59-A6C34878D82A}">
                    <a16:rowId xmlns:a16="http://schemas.microsoft.com/office/drawing/2014/main" val="10000"/>
                  </a:ext>
                </a:extLst>
              </a:tr>
              <a:tr h="370840">
                <a:tc>
                  <a:txBody>
                    <a:bodyPr/>
                    <a:lstStyle/>
                    <a:p>
                      <a:pPr algn="ctr"/>
                      <a:r>
                        <a:rPr lang="en-US" sz="1600" dirty="0">
                          <a:latin typeface="Century Gothic"/>
                          <a:cs typeface="Century Gothic"/>
                        </a:rPr>
                        <a:t>1-5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Century Gothic"/>
                          <a:cs typeface="Century Gothic"/>
                        </a:rPr>
                        <a:t>6</a:t>
                      </a:r>
                      <a:r>
                        <a:rPr lang="en-US" sz="1600" baseline="0" dirty="0">
                          <a:latin typeface="Century Gothic"/>
                          <a:cs typeface="Century Gothic"/>
                        </a:rPr>
                        <a:t> percentage points</a:t>
                      </a:r>
                      <a:endParaRPr lang="en-US" sz="1600"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sz="1600" dirty="0">
                          <a:latin typeface="Century Gothic"/>
                          <a:cs typeface="Century Gothic"/>
                        </a:rPr>
                        <a:t>6-10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Century Gothic"/>
                          <a:cs typeface="Century Gothic"/>
                        </a:rPr>
                        <a:t>5 percentage points</a:t>
                      </a:r>
                      <a:endParaRPr lang="en-US" sz="1600"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sz="1600" dirty="0">
                          <a:latin typeface="Century Gothic"/>
                          <a:cs typeface="Century Gothic"/>
                        </a:rPr>
                        <a:t>11-15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Century Gothic"/>
                          <a:cs typeface="Century Gothic"/>
                        </a:rPr>
                        <a:t>4 percentage points</a:t>
                      </a:r>
                      <a:endParaRPr lang="en-US" sz="1600"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sz="1600" dirty="0">
                          <a:latin typeface="Century Gothic"/>
                          <a:cs typeface="Century Gothic"/>
                        </a:rPr>
                        <a:t>16-19</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Century Gothic"/>
                          <a:cs typeface="Century Gothic"/>
                        </a:rPr>
                        <a:t>3 percentage points</a:t>
                      </a:r>
                      <a:endParaRPr lang="en-US" sz="1600"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 Placeholder 2">
            <a:extLst>
              <a:ext uri="{FF2B5EF4-FFF2-40B4-BE49-F238E27FC236}">
                <a16:creationId xmlns:a16="http://schemas.microsoft.com/office/drawing/2014/main" id="{39F867C8-DBB6-5746-A4BE-0F8096047834}"/>
              </a:ext>
            </a:extLst>
          </p:cNvPr>
          <p:cNvSpPr>
            <a:spLocks noGrp="1"/>
          </p:cNvSpPr>
          <p:nvPr>
            <p:ph type="body" sz="quarter" idx="14"/>
          </p:nvPr>
        </p:nvSpPr>
        <p:spPr>
          <a:xfrm>
            <a:off x="0" y="6240948"/>
            <a:ext cx="7886700" cy="493207"/>
          </a:xfrm>
        </p:spPr>
        <p:txBody>
          <a:bodyPr/>
          <a:lstStyle/>
          <a:p>
            <a:r>
              <a:rPr lang="en-US" dirty="0">
                <a:solidFill>
                  <a:srgbClr val="1B1F20"/>
                </a:solidFill>
              </a:rPr>
              <a:t>Source: </a:t>
            </a:r>
            <a:r>
              <a:rPr lang="en-US" dirty="0"/>
              <a:t>Conn. Gen. Statutes ch. 172, § 10-262f.</a:t>
            </a:r>
            <a:endParaRPr lang="en-US" dirty="0">
              <a:cs typeface="Century Gothic"/>
            </a:endParaRPr>
          </a:p>
        </p:txBody>
      </p:sp>
    </p:spTree>
    <p:extLst>
      <p:ext uri="{BB962C8B-B14F-4D97-AF65-F5344CB8AC3E}">
        <p14:creationId xmlns:p14="http://schemas.microsoft.com/office/powerpoint/2010/main" val="1130226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211A0-1FEA-8F4A-BBB2-2FBBC2A8CD35}"/>
              </a:ext>
            </a:extLst>
          </p:cNvPr>
          <p:cNvSpPr>
            <a:spLocks noGrp="1"/>
          </p:cNvSpPr>
          <p:nvPr>
            <p:ph sz="quarter" idx="13"/>
          </p:nvPr>
        </p:nvSpPr>
        <p:spPr>
          <a:xfrm>
            <a:off x="850900" y="1446586"/>
            <a:ext cx="7442200" cy="4752739"/>
          </a:xfrm>
        </p:spPr>
        <p:txBody>
          <a:bodyPr>
            <a:normAutofit/>
          </a:bodyPr>
          <a:lstStyle/>
          <a:p>
            <a:pPr marL="285750" indent="-285750">
              <a:buClr>
                <a:srgbClr val="407FBE"/>
              </a:buClr>
            </a:pPr>
            <a:r>
              <a:rPr lang="en-US" b="1" dirty="0">
                <a:solidFill>
                  <a:srgbClr val="1D1C1D"/>
                </a:solidFill>
              </a:rPr>
              <a:t>Town’s 2017 ECS grant amount</a:t>
            </a:r>
          </a:p>
          <a:p>
            <a:pPr marL="285750" indent="-285750">
              <a:buClr>
                <a:srgbClr val="407FBE"/>
              </a:buClr>
            </a:pPr>
            <a:r>
              <a:rPr lang="en-US" b="1" dirty="0">
                <a:solidFill>
                  <a:srgbClr val="1D1C1D"/>
                </a:solidFill>
              </a:rPr>
              <a:t># of students residing in town</a:t>
            </a:r>
          </a:p>
          <a:p>
            <a:pPr marL="285750" indent="-285750">
              <a:buClr>
                <a:srgbClr val="407FBE"/>
              </a:buClr>
            </a:pPr>
            <a:r>
              <a:rPr lang="en-US" b="1" dirty="0">
                <a:solidFill>
                  <a:srgbClr val="1D1C1D"/>
                </a:solidFill>
              </a:rPr>
              <a:t># of economically disadvantaged students</a:t>
            </a:r>
          </a:p>
          <a:p>
            <a:pPr marL="285750" indent="-285750">
              <a:buClr>
                <a:srgbClr val="407FBE"/>
              </a:buClr>
            </a:pPr>
            <a:r>
              <a:rPr lang="en-US" b="1" dirty="0">
                <a:solidFill>
                  <a:srgbClr val="1D1C1D"/>
                </a:solidFill>
              </a:rPr>
              <a:t>% of students who are economically disadvantaged</a:t>
            </a:r>
          </a:p>
          <a:p>
            <a:pPr marL="285750" indent="-285750">
              <a:buClr>
                <a:srgbClr val="407FBE"/>
              </a:buClr>
            </a:pPr>
            <a:r>
              <a:rPr lang="en-US" b="1" dirty="0">
                <a:solidFill>
                  <a:srgbClr val="1D1C1D"/>
                </a:solidFill>
              </a:rPr>
              <a:t># of students learning English</a:t>
            </a:r>
          </a:p>
          <a:p>
            <a:pPr marL="285750" indent="-285750">
              <a:buClr>
                <a:srgbClr val="407FBE"/>
              </a:buClr>
            </a:pPr>
            <a:r>
              <a:rPr lang="en-US" b="1" dirty="0">
                <a:solidFill>
                  <a:srgbClr val="1D1C1D"/>
                </a:solidFill>
              </a:rPr>
              <a:t># of students sent to regional school districts, and how many grades the regional district has</a:t>
            </a:r>
          </a:p>
          <a:p>
            <a:pPr marL="285750" indent="-285750">
              <a:buClr>
                <a:srgbClr val="407FBE"/>
              </a:buClr>
            </a:pPr>
            <a:r>
              <a:rPr lang="en-US" b="1" dirty="0">
                <a:solidFill>
                  <a:srgbClr val="1D1C1D"/>
                </a:solidFill>
              </a:rPr>
              <a:t>Town’s property wealth (ENGLPC)</a:t>
            </a:r>
          </a:p>
          <a:p>
            <a:pPr marL="285750" indent="-285750">
              <a:buClr>
                <a:srgbClr val="407FBE"/>
              </a:buClr>
            </a:pPr>
            <a:r>
              <a:rPr lang="en-US" b="1" dirty="0">
                <a:solidFill>
                  <a:srgbClr val="1D1C1D"/>
                </a:solidFill>
              </a:rPr>
              <a:t>Income of town residents (Median Household Income)</a:t>
            </a:r>
          </a:p>
          <a:p>
            <a:pPr marL="285750" indent="-285750">
              <a:buClr>
                <a:srgbClr val="407FBE"/>
              </a:buClr>
            </a:pPr>
            <a:r>
              <a:rPr lang="en-US" b="1" dirty="0">
                <a:solidFill>
                  <a:srgbClr val="1D1C1D"/>
                </a:solidFill>
              </a:rPr>
              <a:t>PIC Index score</a:t>
            </a:r>
          </a:p>
          <a:p>
            <a:pPr marL="285750" indent="-285750">
              <a:buClr>
                <a:srgbClr val="407FBE"/>
              </a:buClr>
            </a:pPr>
            <a:r>
              <a:rPr lang="en-US" b="1" dirty="0">
                <a:solidFill>
                  <a:srgbClr val="1D1C1D"/>
                </a:solidFill>
              </a:rPr>
              <a:t>Alliance District status</a:t>
            </a:r>
          </a:p>
        </p:txBody>
      </p:sp>
      <p:sp>
        <p:nvSpPr>
          <p:cNvPr id="4" name="Text Placeholder 3">
            <a:extLst>
              <a:ext uri="{FF2B5EF4-FFF2-40B4-BE49-F238E27FC236}">
                <a16:creationId xmlns:a16="http://schemas.microsoft.com/office/drawing/2014/main" id="{627DAB55-4508-E847-90E0-D8E59826BB31}"/>
              </a:ext>
            </a:extLst>
          </p:cNvPr>
          <p:cNvSpPr>
            <a:spLocks noGrp="1"/>
          </p:cNvSpPr>
          <p:nvPr>
            <p:ph type="body" sz="quarter" idx="15"/>
          </p:nvPr>
        </p:nvSpPr>
        <p:spPr>
          <a:xfrm>
            <a:off x="628650" y="621573"/>
            <a:ext cx="7886700" cy="656121"/>
          </a:xfrm>
        </p:spPr>
        <p:txBody>
          <a:bodyPr/>
          <a:lstStyle/>
          <a:p>
            <a:r>
              <a:rPr lang="en-US" dirty="0"/>
              <a:t>Factors Impacting a Town’s ECS Grant</a:t>
            </a:r>
          </a:p>
        </p:txBody>
      </p:sp>
      <p:pic>
        <p:nvPicPr>
          <p:cNvPr id="5" name="Picture 4">
            <a:hlinkClick r:id="rId2"/>
            <a:extLst>
              <a:ext uri="{FF2B5EF4-FFF2-40B4-BE49-F238E27FC236}">
                <a16:creationId xmlns:a16="http://schemas.microsoft.com/office/drawing/2014/main" id="{AF222634-B5D9-F845-AFC2-ED4E64B77FEF}"/>
              </a:ext>
            </a:extLst>
          </p:cNvPr>
          <p:cNvPicPr>
            <a:picLocks noChangeAspect="1"/>
          </p:cNvPicPr>
          <p:nvPr/>
        </p:nvPicPr>
        <p:blipFill>
          <a:blip r:embed="rId3"/>
          <a:stretch>
            <a:fillRect/>
          </a:stretch>
        </p:blipFill>
        <p:spPr>
          <a:xfrm>
            <a:off x="6503934" y="5329845"/>
            <a:ext cx="2640066" cy="792020"/>
          </a:xfrm>
          <a:prstGeom prst="rect">
            <a:avLst/>
          </a:prstGeom>
          <a:ln>
            <a:noFill/>
          </a:ln>
        </p:spPr>
      </p:pic>
    </p:spTree>
    <p:extLst>
      <p:ext uri="{BB962C8B-B14F-4D97-AF65-F5344CB8AC3E}">
        <p14:creationId xmlns:p14="http://schemas.microsoft.com/office/powerpoint/2010/main" val="1208395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842B09-CFB8-C947-B48C-6B48521EC552}"/>
              </a:ext>
            </a:extLst>
          </p:cNvPr>
          <p:cNvSpPr>
            <a:spLocks noGrp="1"/>
          </p:cNvSpPr>
          <p:nvPr>
            <p:ph sz="quarter" idx="13"/>
          </p:nvPr>
        </p:nvSpPr>
        <p:spPr>
          <a:xfrm>
            <a:off x="628650" y="1129596"/>
            <a:ext cx="7886700" cy="2094450"/>
          </a:xfrm>
        </p:spPr>
        <p:txBody>
          <a:bodyPr>
            <a:normAutofit fontScale="77500" lnSpcReduction="20000"/>
          </a:bodyPr>
          <a:lstStyle/>
          <a:p>
            <a:pPr marL="257175" indent="-257175" defTabSz="342900">
              <a:lnSpc>
                <a:spcPct val="110000"/>
              </a:lnSpc>
              <a:buClr>
                <a:srgbClr val="407FBE"/>
              </a:buClr>
              <a:buFont typeface="Arial"/>
              <a:buChar char="•"/>
            </a:pPr>
            <a:r>
              <a:rPr lang="en-US" dirty="0">
                <a:solidFill>
                  <a:srgbClr val="1A1D1E"/>
                </a:solidFill>
                <a:latin typeface="Century Gothic"/>
                <a:cs typeface="Century Gothic"/>
              </a:rPr>
              <a:t>Formula began implementation in FY 2019 </a:t>
            </a:r>
          </a:p>
          <a:p>
            <a:pPr marL="257175" indent="-257175" defTabSz="342900">
              <a:lnSpc>
                <a:spcPct val="110000"/>
              </a:lnSpc>
              <a:buClr>
                <a:srgbClr val="407FBE"/>
              </a:buClr>
              <a:buFont typeface="Arial"/>
              <a:buChar char="•"/>
            </a:pPr>
            <a:r>
              <a:rPr lang="en-US" dirty="0">
                <a:latin typeface="Century Gothic"/>
                <a:cs typeface="Century Gothic"/>
              </a:rPr>
              <a:t>Towns receiving increases will be phased in over 10 years </a:t>
            </a:r>
            <a:r>
              <a:rPr lang="en-US" b="1" dirty="0">
                <a:latin typeface="Century Gothic"/>
                <a:cs typeface="Century Gothic"/>
              </a:rPr>
              <a:t>(towns receive full funding in 2028</a:t>
            </a:r>
            <a:r>
              <a:rPr lang="en-US" dirty="0">
                <a:latin typeface="Century Gothic"/>
                <a:cs typeface="Century Gothic"/>
              </a:rPr>
              <a:t>)</a:t>
            </a:r>
          </a:p>
          <a:p>
            <a:pPr marL="257175" indent="-257175" defTabSz="342900">
              <a:lnSpc>
                <a:spcPct val="110000"/>
              </a:lnSpc>
              <a:buClr>
                <a:srgbClr val="407FBE"/>
              </a:buClr>
              <a:buFont typeface="Arial"/>
              <a:buChar char="•"/>
            </a:pPr>
            <a:r>
              <a:rPr lang="en-US" dirty="0">
                <a:latin typeface="Century Gothic"/>
                <a:cs typeface="Century Gothic"/>
              </a:rPr>
              <a:t>Towns receiving decreases will be phased out over 12 years </a:t>
            </a:r>
            <a:r>
              <a:rPr lang="en-US" b="1" dirty="0">
                <a:latin typeface="Century Gothic"/>
                <a:cs typeface="Century Gothic"/>
              </a:rPr>
              <a:t>(phase-out paused for FY 2022-23)</a:t>
            </a:r>
          </a:p>
          <a:p>
            <a:pPr marL="257175" indent="-257175" defTabSz="342900">
              <a:lnSpc>
                <a:spcPct val="110000"/>
              </a:lnSpc>
              <a:buClr>
                <a:srgbClr val="407FBE"/>
              </a:buClr>
              <a:buFont typeface="Arial"/>
              <a:buChar char="•"/>
            </a:pPr>
            <a:r>
              <a:rPr lang="en-US" dirty="0"/>
              <a:t>Alliance Districts that would otherwise receive a decrease their grant amount are permanently held harmless at their FY 2017 ECS grant amount.</a:t>
            </a:r>
          </a:p>
        </p:txBody>
      </p:sp>
      <p:sp>
        <p:nvSpPr>
          <p:cNvPr id="4" name="Text Placeholder 3">
            <a:extLst>
              <a:ext uri="{FF2B5EF4-FFF2-40B4-BE49-F238E27FC236}">
                <a16:creationId xmlns:a16="http://schemas.microsoft.com/office/drawing/2014/main" id="{6462B6BD-C750-F54A-925C-9E5FF93BF51D}"/>
              </a:ext>
            </a:extLst>
          </p:cNvPr>
          <p:cNvSpPr>
            <a:spLocks noGrp="1"/>
          </p:cNvSpPr>
          <p:nvPr>
            <p:ph type="body" sz="quarter" idx="15"/>
          </p:nvPr>
        </p:nvSpPr>
        <p:spPr/>
        <p:txBody>
          <a:bodyPr/>
          <a:lstStyle/>
          <a:p>
            <a:r>
              <a:rPr lang="en-US" dirty="0"/>
              <a:t>Phase-In Schedule</a:t>
            </a:r>
          </a:p>
        </p:txBody>
      </p:sp>
      <p:graphicFrame>
        <p:nvGraphicFramePr>
          <p:cNvPr id="5" name="Table 4">
            <a:extLst>
              <a:ext uri="{FF2B5EF4-FFF2-40B4-BE49-F238E27FC236}">
                <a16:creationId xmlns:a16="http://schemas.microsoft.com/office/drawing/2014/main" id="{D1890824-EA89-3941-8D9C-1B6DB720E208}"/>
              </a:ext>
            </a:extLst>
          </p:cNvPr>
          <p:cNvGraphicFramePr>
            <a:graphicFrameLocks noGrp="1"/>
          </p:cNvGraphicFramePr>
          <p:nvPr/>
        </p:nvGraphicFramePr>
        <p:xfrm>
          <a:off x="1369555" y="3271342"/>
          <a:ext cx="6404890" cy="2726812"/>
        </p:xfrm>
        <a:graphic>
          <a:graphicData uri="http://schemas.openxmlformats.org/drawingml/2006/table">
            <a:tbl>
              <a:tblPr firstRow="1" bandRow="1">
                <a:tableStyleId>{5C22544A-7EE6-4342-B048-85BDC9FD1C3A}</a:tableStyleId>
              </a:tblPr>
              <a:tblGrid>
                <a:gridCol w="1280978">
                  <a:extLst>
                    <a:ext uri="{9D8B030D-6E8A-4147-A177-3AD203B41FA5}">
                      <a16:colId xmlns:a16="http://schemas.microsoft.com/office/drawing/2014/main" val="20000"/>
                    </a:ext>
                  </a:extLst>
                </a:gridCol>
                <a:gridCol w="1280978">
                  <a:extLst>
                    <a:ext uri="{9D8B030D-6E8A-4147-A177-3AD203B41FA5}">
                      <a16:colId xmlns:a16="http://schemas.microsoft.com/office/drawing/2014/main" val="20001"/>
                    </a:ext>
                  </a:extLst>
                </a:gridCol>
                <a:gridCol w="1280978">
                  <a:extLst>
                    <a:ext uri="{9D8B030D-6E8A-4147-A177-3AD203B41FA5}">
                      <a16:colId xmlns:a16="http://schemas.microsoft.com/office/drawing/2014/main" val="20003"/>
                    </a:ext>
                  </a:extLst>
                </a:gridCol>
                <a:gridCol w="1280978">
                  <a:extLst>
                    <a:ext uri="{9D8B030D-6E8A-4147-A177-3AD203B41FA5}">
                      <a16:colId xmlns:a16="http://schemas.microsoft.com/office/drawing/2014/main" val="2711035710"/>
                    </a:ext>
                  </a:extLst>
                </a:gridCol>
                <a:gridCol w="1280978">
                  <a:extLst>
                    <a:ext uri="{9D8B030D-6E8A-4147-A177-3AD203B41FA5}">
                      <a16:colId xmlns:a16="http://schemas.microsoft.com/office/drawing/2014/main" val="741222892"/>
                    </a:ext>
                  </a:extLst>
                </a:gridCol>
              </a:tblGrid>
              <a:tr h="272931">
                <a:tc gridSpan="5">
                  <a:txBody>
                    <a:bodyPr/>
                    <a:lstStyle/>
                    <a:p>
                      <a:pPr algn="ctr"/>
                      <a:r>
                        <a:rPr lang="en-US" sz="1200" dirty="0">
                          <a:latin typeface="Century Gothic"/>
                          <a:cs typeface="Century Gothic"/>
                        </a:rPr>
                        <a:t>Phase-in Schedule</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07FBD"/>
                    </a:solidFill>
                  </a:tcPr>
                </a:tc>
                <a:tc hMerge="1">
                  <a:txBody>
                    <a:bodyPr/>
                    <a:lstStyle/>
                    <a:p>
                      <a:endParaRPr lang="en-US" dirty="0"/>
                    </a:p>
                  </a:txBody>
                  <a:tcPr/>
                </a:tc>
                <a:tc hMerge="1">
                  <a:txBody>
                    <a:bodyPr/>
                    <a:lstStyle/>
                    <a:p>
                      <a:endParaRPr lang="en-US" dirty="0"/>
                    </a:p>
                  </a:txBody>
                  <a:tcPr/>
                </a:tc>
                <a:tc hMerge="1">
                  <a:txBody>
                    <a:bodyPr/>
                    <a:lstStyle/>
                    <a:p>
                      <a:pPr algn="ctr"/>
                      <a:endParaRPr lang="en-US" sz="1800"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C739F"/>
                    </a:solidFill>
                  </a:tcPr>
                </a:tc>
                <a:tc hMerge="1">
                  <a:txBody>
                    <a:bodyPr/>
                    <a:lstStyle/>
                    <a:p>
                      <a:pPr algn="ctr"/>
                      <a:endParaRPr lang="en-US" sz="1800"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C739F"/>
                    </a:solidFill>
                  </a:tcPr>
                </a:tc>
                <a:extLst>
                  <a:ext uri="{0D108BD9-81ED-4DB2-BD59-A6C34878D82A}">
                    <a16:rowId xmlns:a16="http://schemas.microsoft.com/office/drawing/2014/main" val="10000"/>
                  </a:ext>
                </a:extLst>
              </a:tr>
              <a:tr h="303513">
                <a:tc>
                  <a:txBody>
                    <a:bodyPr/>
                    <a:lstStyle/>
                    <a:p>
                      <a:pPr algn="ctr"/>
                      <a:endParaRPr lang="en-US" sz="1100" dirty="0">
                        <a:latin typeface="Century Gothic"/>
                        <a:cs typeface="Century Gothic"/>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100" b="1" dirty="0">
                          <a:latin typeface="Century Gothic"/>
                          <a:cs typeface="Century Gothic"/>
                        </a:rPr>
                        <a:t>FY 2022-2023</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100" b="1" dirty="0">
                          <a:latin typeface="Century Gothic"/>
                          <a:cs typeface="Century Gothic"/>
                        </a:rPr>
                        <a:t>FY 2024-FY</a:t>
                      </a:r>
                      <a:r>
                        <a:rPr lang="en-US" sz="1100" b="1" baseline="0" dirty="0">
                          <a:latin typeface="Century Gothic"/>
                          <a:cs typeface="Century Gothic"/>
                        </a:rPr>
                        <a:t> 2027</a:t>
                      </a:r>
                      <a:endParaRPr lang="en-US" sz="1100" b="1" dirty="0">
                        <a:latin typeface="Century Gothic"/>
                        <a:cs typeface="Century Gothic"/>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100" b="1" dirty="0">
                          <a:latin typeface="Century Gothic"/>
                          <a:cs typeface="Century Gothic"/>
                        </a:rPr>
                        <a:t>FY 2028-2029</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100" b="1" dirty="0">
                          <a:latin typeface="Century Gothic"/>
                          <a:cs typeface="Century Gothic"/>
                        </a:rPr>
                        <a:t>FY 2030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984207">
                <a:tc>
                  <a:txBody>
                    <a:bodyPr/>
                    <a:lstStyle/>
                    <a:p>
                      <a:pPr algn="ctr"/>
                      <a:r>
                        <a:rPr lang="en-US" sz="1100" dirty="0">
                          <a:latin typeface="Century Gothic"/>
                          <a:cs typeface="Century Gothic"/>
                        </a:rPr>
                        <a:t>Towns</a:t>
                      </a:r>
                      <a:r>
                        <a:rPr lang="en-US" sz="1100" baseline="0" dirty="0">
                          <a:latin typeface="Century Gothic"/>
                          <a:cs typeface="Century Gothic"/>
                        </a:rPr>
                        <a:t> Receiving Increase in ECS Funding Over FY 2017 Grant</a:t>
                      </a:r>
                      <a:endParaRPr lang="en-US" sz="1100" dirty="0">
                        <a:latin typeface="Century Gothic"/>
                        <a:cs typeface="Century Gothic"/>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algn="ctr"/>
                      <a:r>
                        <a:rPr lang="en-US" sz="1100" dirty="0">
                          <a:latin typeface="Century Gothic"/>
                          <a:cs typeface="Century Gothic"/>
                        </a:rPr>
                        <a:t>Increase phased</a:t>
                      </a:r>
                      <a:r>
                        <a:rPr lang="en-US" sz="1100" baseline="0" dirty="0">
                          <a:latin typeface="Century Gothic"/>
                          <a:cs typeface="Century Gothic"/>
                        </a:rPr>
                        <a:t> in by</a:t>
                      </a:r>
                    </a:p>
                    <a:p>
                      <a:pPr algn="ctr"/>
                      <a:r>
                        <a:rPr lang="en-US" sz="1100" baseline="0" dirty="0">
                          <a:latin typeface="Century Gothic"/>
                          <a:cs typeface="Century Gothic"/>
                        </a:rPr>
                        <a:t>10.66% per year</a:t>
                      </a:r>
                      <a:endParaRPr lang="en-US" sz="1100" dirty="0">
                        <a:latin typeface="Century Gothic"/>
                        <a:cs typeface="Century Gothic"/>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600"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dirty="0">
                          <a:latin typeface="+mn-lt"/>
                          <a:cs typeface="Century Gothic"/>
                        </a:rPr>
                        <a:t>Towns receive 100% of their</a:t>
                      </a:r>
                      <a:r>
                        <a:rPr lang="en-US" sz="1100" baseline="0" dirty="0">
                          <a:latin typeface="+mn-lt"/>
                          <a:cs typeface="Century Gothic"/>
                        </a:rPr>
                        <a:t> ECS grant, as calculated by formula</a:t>
                      </a:r>
                      <a:endParaRPr lang="en-US" sz="1100" dirty="0">
                        <a:latin typeface="+mn-lt"/>
                        <a:cs typeface="Century Gothic"/>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600"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116616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Century Gothic"/>
                          <a:cs typeface="Century Gothic"/>
                        </a:rPr>
                        <a:t>Towns</a:t>
                      </a:r>
                      <a:r>
                        <a:rPr lang="en-US" sz="1100" baseline="0" dirty="0">
                          <a:latin typeface="Century Gothic"/>
                          <a:cs typeface="Century Gothic"/>
                        </a:rPr>
                        <a:t> Receiving Decrease in ECS Funding Compared to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aseline="0" dirty="0">
                          <a:latin typeface="Century Gothic"/>
                          <a:cs typeface="Century Gothic"/>
                        </a:rPr>
                        <a:t>FY 2017 Grant</a:t>
                      </a:r>
                      <a:endParaRPr lang="en-US" sz="1100" dirty="0">
                        <a:latin typeface="Century Gothic"/>
                        <a:cs typeface="Century Gothic"/>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100" dirty="0">
                          <a:latin typeface="Century Gothic"/>
                          <a:cs typeface="Century Gothic"/>
                        </a:rPr>
                        <a:t>Phase-in</a:t>
                      </a:r>
                      <a:r>
                        <a:rPr lang="en-US" sz="1100" baseline="0" dirty="0">
                          <a:latin typeface="Century Gothic"/>
                          <a:cs typeface="Century Gothic"/>
                        </a:rPr>
                        <a:t> paused</a:t>
                      </a:r>
                      <a:endParaRPr lang="en-US" sz="1100" dirty="0">
                        <a:latin typeface="Century Gothic"/>
                        <a:cs typeface="Century Gothic"/>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mn-lt"/>
                          <a:cs typeface="Century Gothic"/>
                        </a:rPr>
                        <a:t>Decrease phased out by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mn-lt"/>
                          <a:cs typeface="Century Gothic"/>
                        </a:rPr>
                        <a:t>8.33</a:t>
                      </a:r>
                      <a:r>
                        <a:rPr lang="en-US" sz="1100" baseline="0" dirty="0">
                          <a:latin typeface="+mn-lt"/>
                          <a:cs typeface="Century Gothic"/>
                        </a:rPr>
                        <a:t>% per year</a:t>
                      </a:r>
                      <a:endParaRPr lang="en-US" sz="1100" dirty="0">
                        <a:latin typeface="+mn-lt"/>
                        <a:cs typeface="Century Gothic"/>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a:latin typeface="Century Gothic"/>
                        <a:cs typeface="Century Gothic"/>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latin typeface="+mn-lt"/>
                          <a:cs typeface="Century Gothic"/>
                        </a:rPr>
                        <a:t>Towns receive 100% of their</a:t>
                      </a:r>
                      <a:r>
                        <a:rPr lang="en-US" sz="1100" baseline="0" dirty="0">
                          <a:latin typeface="+mn-lt"/>
                          <a:cs typeface="Century Gothic"/>
                        </a:rPr>
                        <a:t> ECS grant, as calculated by formula</a:t>
                      </a:r>
                      <a:endParaRPr lang="en-US" sz="1100" dirty="0">
                        <a:latin typeface="+mn-lt"/>
                        <a:cs typeface="Century Gothic"/>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Text Placeholder 2">
            <a:extLst>
              <a:ext uri="{FF2B5EF4-FFF2-40B4-BE49-F238E27FC236}">
                <a16:creationId xmlns:a16="http://schemas.microsoft.com/office/drawing/2014/main" id="{40F8F723-A2F5-A349-92E1-AD305A0ED3B9}"/>
              </a:ext>
            </a:extLst>
          </p:cNvPr>
          <p:cNvSpPr>
            <a:spLocks noGrp="1"/>
          </p:cNvSpPr>
          <p:nvPr>
            <p:ph type="body" sz="quarter" idx="14"/>
          </p:nvPr>
        </p:nvSpPr>
        <p:spPr>
          <a:xfrm>
            <a:off x="0" y="6240948"/>
            <a:ext cx="7886700" cy="493207"/>
          </a:xfrm>
        </p:spPr>
        <p:txBody>
          <a:bodyPr/>
          <a:lstStyle/>
          <a:p>
            <a:r>
              <a:rPr lang="en-US" dirty="0">
                <a:solidFill>
                  <a:srgbClr val="1B1F20"/>
                </a:solidFill>
              </a:rPr>
              <a:t>Source: </a:t>
            </a:r>
            <a:r>
              <a:rPr lang="en-US" dirty="0"/>
              <a:t>Conn. Gen. Statutes ch. 172, § 10-262h.</a:t>
            </a:r>
            <a:endParaRPr lang="en-US" dirty="0">
              <a:cs typeface="Century Gothic"/>
            </a:endParaRPr>
          </a:p>
        </p:txBody>
      </p:sp>
    </p:spTree>
    <p:extLst>
      <p:ext uri="{BB962C8B-B14F-4D97-AF65-F5344CB8AC3E}">
        <p14:creationId xmlns:p14="http://schemas.microsoft.com/office/powerpoint/2010/main" val="2991355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01B2F62-2E7E-C647-88B3-0DDEE2E845AF}"/>
              </a:ext>
            </a:extLst>
          </p:cNvPr>
          <p:cNvPicPr>
            <a:picLocks noChangeAspect="1"/>
          </p:cNvPicPr>
          <p:nvPr/>
        </p:nvPicPr>
        <p:blipFill>
          <a:blip r:embed="rId2"/>
          <a:stretch>
            <a:fillRect/>
          </a:stretch>
        </p:blipFill>
        <p:spPr>
          <a:xfrm>
            <a:off x="0" y="0"/>
            <a:ext cx="9144000" cy="6858000"/>
          </a:xfrm>
          <a:prstGeom prst="rect">
            <a:avLst/>
          </a:prstGeom>
        </p:spPr>
      </p:pic>
      <p:pic>
        <p:nvPicPr>
          <p:cNvPr id="15" name="Picture 14">
            <a:hlinkClick r:id="rId3"/>
            <a:extLst>
              <a:ext uri="{FF2B5EF4-FFF2-40B4-BE49-F238E27FC236}">
                <a16:creationId xmlns:a16="http://schemas.microsoft.com/office/drawing/2014/main" id="{208AAC94-C0D7-DD42-B414-055496B8987F}"/>
              </a:ext>
            </a:extLst>
          </p:cNvPr>
          <p:cNvPicPr>
            <a:picLocks noChangeAspect="1"/>
          </p:cNvPicPr>
          <p:nvPr/>
        </p:nvPicPr>
        <p:blipFill>
          <a:blip r:embed="rId4"/>
          <a:stretch>
            <a:fillRect/>
          </a:stretch>
        </p:blipFill>
        <p:spPr>
          <a:xfrm>
            <a:off x="6503934" y="5592478"/>
            <a:ext cx="2640066" cy="792020"/>
          </a:xfrm>
          <a:prstGeom prst="rect">
            <a:avLst/>
          </a:prstGeom>
          <a:ln>
            <a:solidFill>
              <a:schemeClr val="bg1"/>
            </a:solidFill>
          </a:ln>
        </p:spPr>
      </p:pic>
      <p:sp>
        <p:nvSpPr>
          <p:cNvPr id="16" name="TextBox 15">
            <a:extLst>
              <a:ext uri="{FF2B5EF4-FFF2-40B4-BE49-F238E27FC236}">
                <a16:creationId xmlns:a16="http://schemas.microsoft.com/office/drawing/2014/main" id="{D43EA5F3-A952-344E-B7AC-1794CEB877E1}"/>
              </a:ext>
            </a:extLst>
          </p:cNvPr>
          <p:cNvSpPr txBox="1"/>
          <p:nvPr/>
        </p:nvSpPr>
        <p:spPr>
          <a:xfrm>
            <a:off x="942109" y="1174560"/>
            <a:ext cx="7259782" cy="3785652"/>
          </a:xfrm>
          <a:prstGeom prst="rect">
            <a:avLst/>
          </a:prstGeom>
          <a:noFill/>
        </p:spPr>
        <p:txBody>
          <a:bodyPr wrap="square" rtlCol="0">
            <a:spAutoFit/>
          </a:bodyPr>
          <a:lstStyle/>
          <a:p>
            <a:pPr algn="ctr"/>
            <a:r>
              <a:rPr lang="en-US" sz="4800" b="1" dirty="0">
                <a:solidFill>
                  <a:schemeClr val="bg1"/>
                </a:solidFill>
              </a:rPr>
              <a:t>Students who were </a:t>
            </a:r>
            <a:r>
              <a:rPr lang="en-US" sz="4800" b="1" dirty="0">
                <a:solidFill>
                  <a:srgbClr val="FFD800"/>
                </a:solidFill>
              </a:rPr>
              <a:t>kindergarteners</a:t>
            </a:r>
            <a:r>
              <a:rPr lang="en-US" sz="4800" b="1" dirty="0">
                <a:solidFill>
                  <a:schemeClr val="bg1"/>
                </a:solidFill>
              </a:rPr>
              <a:t> at the start of the phase-in will not see full funding until they’re in </a:t>
            </a:r>
            <a:r>
              <a:rPr lang="en-US" sz="4800" b="1" dirty="0">
                <a:solidFill>
                  <a:srgbClr val="FFD800"/>
                </a:solidFill>
              </a:rPr>
              <a:t>high school</a:t>
            </a:r>
          </a:p>
        </p:txBody>
      </p:sp>
    </p:spTree>
    <p:extLst>
      <p:ext uri="{BB962C8B-B14F-4D97-AF65-F5344CB8AC3E}">
        <p14:creationId xmlns:p14="http://schemas.microsoft.com/office/powerpoint/2010/main" val="466769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B35684-1DAA-13A2-063E-BD119ABD13B9}"/>
              </a:ext>
            </a:extLst>
          </p:cNvPr>
          <p:cNvSpPr>
            <a:spLocks noGrp="1"/>
          </p:cNvSpPr>
          <p:nvPr>
            <p:ph type="body" sz="quarter" idx="12"/>
          </p:nvPr>
        </p:nvSpPr>
        <p:spPr>
          <a:xfrm>
            <a:off x="2226365" y="2601684"/>
            <a:ext cx="4953828" cy="1654631"/>
          </a:xfrm>
        </p:spPr>
        <p:txBody>
          <a:bodyPr/>
          <a:lstStyle/>
          <a:p>
            <a:r>
              <a:rPr lang="en-US" dirty="0"/>
              <a:t>Sheff movement</a:t>
            </a:r>
          </a:p>
        </p:txBody>
      </p:sp>
    </p:spTree>
    <p:extLst>
      <p:ext uri="{BB962C8B-B14F-4D97-AF65-F5344CB8AC3E}">
        <p14:creationId xmlns:p14="http://schemas.microsoft.com/office/powerpoint/2010/main" val="642690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1B23D1-26AF-E0B7-11DF-7E1354C5749D}"/>
              </a:ext>
            </a:extLst>
          </p:cNvPr>
          <p:cNvSpPr>
            <a:spLocks noGrp="1"/>
          </p:cNvSpPr>
          <p:nvPr>
            <p:ph sz="quarter" idx="13"/>
          </p:nvPr>
        </p:nvSpPr>
        <p:spPr/>
        <p:txBody>
          <a:bodyPr>
            <a:normAutofit/>
          </a:bodyPr>
          <a:lstStyle/>
          <a:p>
            <a:pPr>
              <a:buClr>
                <a:schemeClr val="tx1"/>
              </a:buClr>
            </a:pPr>
            <a:r>
              <a:rPr lang="en-US" sz="1800" dirty="0"/>
              <a:t>In 1989, 19 public school students and their families filed a lawsuit against the State of Connecticut with 3 fundamental claims:</a:t>
            </a:r>
          </a:p>
          <a:p>
            <a:pPr marL="914400" lvl="1" indent="-457200">
              <a:buClr>
                <a:schemeClr val="tx1"/>
              </a:buClr>
              <a:buAutoNum type="arabicPeriod"/>
            </a:pPr>
            <a:r>
              <a:rPr lang="en-US" sz="1800" dirty="0"/>
              <a:t>Students in Hartford Public Schools were being denied educational opportunities and outcomes equal to those of their white suburban student counterparts, due to the segregated and economic disparities. This was cited as a violation of the state constitution,</a:t>
            </a:r>
          </a:p>
          <a:p>
            <a:pPr marL="914400" lvl="1" indent="-457200">
              <a:buClr>
                <a:schemeClr val="tx1"/>
              </a:buClr>
              <a:buAutoNum type="arabicPeriod"/>
            </a:pPr>
            <a:r>
              <a:rPr lang="en-US" sz="1800" dirty="0"/>
              <a:t>By failing to act, the defendants were discriminating against children in Hartford, violating the guarantee of equal education opportunity under the state’s constitution, and</a:t>
            </a:r>
          </a:p>
          <a:p>
            <a:pPr marL="914400" lvl="1" indent="-457200">
              <a:buClr>
                <a:schemeClr val="tx1"/>
              </a:buClr>
              <a:buFont typeface="+mj-lt"/>
              <a:buAutoNum type="arabicPeriod"/>
            </a:pPr>
            <a:r>
              <a:rPr lang="en-US" sz="1800" dirty="0"/>
              <a:t>Due to concentrated poverty, a condition closely aligned with racial segregation, Hartford schools were fundamentally overburdened, failing to provide a “minimally adequate education.”</a:t>
            </a:r>
          </a:p>
          <a:p>
            <a:endParaRPr lang="en-US" dirty="0"/>
          </a:p>
        </p:txBody>
      </p:sp>
      <p:sp>
        <p:nvSpPr>
          <p:cNvPr id="4" name="Text Placeholder 3">
            <a:extLst>
              <a:ext uri="{FF2B5EF4-FFF2-40B4-BE49-F238E27FC236}">
                <a16:creationId xmlns:a16="http://schemas.microsoft.com/office/drawing/2014/main" id="{5E98FDF2-6F9D-301E-895C-FB273EDAD1D4}"/>
              </a:ext>
            </a:extLst>
          </p:cNvPr>
          <p:cNvSpPr>
            <a:spLocks noGrp="1"/>
          </p:cNvSpPr>
          <p:nvPr>
            <p:ph type="body" sz="quarter" idx="14"/>
          </p:nvPr>
        </p:nvSpPr>
        <p:spPr/>
        <p:txBody>
          <a:bodyPr/>
          <a:lstStyle/>
          <a:p>
            <a:endParaRPr lang="en-US" dirty="0"/>
          </a:p>
        </p:txBody>
      </p:sp>
      <p:sp>
        <p:nvSpPr>
          <p:cNvPr id="5" name="Text Placeholder 4">
            <a:extLst>
              <a:ext uri="{FF2B5EF4-FFF2-40B4-BE49-F238E27FC236}">
                <a16:creationId xmlns:a16="http://schemas.microsoft.com/office/drawing/2014/main" id="{0F64C260-3954-08A9-4A2C-F67D340DEC9F}"/>
              </a:ext>
            </a:extLst>
          </p:cNvPr>
          <p:cNvSpPr>
            <a:spLocks noGrp="1"/>
          </p:cNvSpPr>
          <p:nvPr>
            <p:ph type="body" sz="quarter" idx="15"/>
          </p:nvPr>
        </p:nvSpPr>
        <p:spPr/>
        <p:txBody>
          <a:bodyPr/>
          <a:lstStyle/>
          <a:p>
            <a:r>
              <a:rPr lang="en-US" i="1" dirty="0"/>
              <a:t>Sheff v. O’Neill </a:t>
            </a:r>
            <a:r>
              <a:rPr lang="en-US" dirty="0"/>
              <a:t>(1989)</a:t>
            </a:r>
          </a:p>
        </p:txBody>
      </p:sp>
    </p:spTree>
    <p:extLst>
      <p:ext uri="{BB962C8B-B14F-4D97-AF65-F5344CB8AC3E}">
        <p14:creationId xmlns:p14="http://schemas.microsoft.com/office/powerpoint/2010/main" val="780321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0B0A72-BDFE-F956-6CA8-62861DD5A7CE}"/>
              </a:ext>
            </a:extLst>
          </p:cNvPr>
          <p:cNvSpPr>
            <a:spLocks noGrp="1"/>
          </p:cNvSpPr>
          <p:nvPr>
            <p:ph sz="quarter" idx="13"/>
          </p:nvPr>
        </p:nvSpPr>
        <p:spPr/>
        <p:txBody>
          <a:bodyPr/>
          <a:lstStyle/>
          <a:p>
            <a:r>
              <a:rPr lang="en-US" dirty="0"/>
              <a:t>Connecticut’s Supreme Court, in a 4-3 decision, ruled in favor of the plaintiffs. The court ruled the following:</a:t>
            </a:r>
          </a:p>
          <a:p>
            <a:pPr lvl="1"/>
            <a:r>
              <a:rPr lang="en-US" dirty="0"/>
              <a:t>The majority determined “the existence of extreme racial and ethnic isolation in the school system deprives school children of a substantially equal educational opportunity and requires the state to take further remedial measures.”</a:t>
            </a:r>
          </a:p>
          <a:p>
            <a:pPr lvl="1"/>
            <a:r>
              <a:rPr lang="en-US" dirty="0"/>
              <a:t>The court noted that the way Connecticut applies school district boundaries, matching the municipal boundaries, resulted in a segregated education system that the state was required to fix. </a:t>
            </a:r>
          </a:p>
          <a:p>
            <a:endParaRPr lang="en-US" dirty="0"/>
          </a:p>
        </p:txBody>
      </p:sp>
      <p:sp>
        <p:nvSpPr>
          <p:cNvPr id="3" name="Text Placeholder 2">
            <a:extLst>
              <a:ext uri="{FF2B5EF4-FFF2-40B4-BE49-F238E27FC236}">
                <a16:creationId xmlns:a16="http://schemas.microsoft.com/office/drawing/2014/main" id="{C891718F-28D9-BEA1-CB66-19AF323A26D7}"/>
              </a:ext>
            </a:extLst>
          </p:cNvPr>
          <p:cNvSpPr>
            <a:spLocks noGrp="1"/>
          </p:cNvSpPr>
          <p:nvPr>
            <p:ph type="body" sz="quarter" idx="14"/>
          </p:nvPr>
        </p:nvSpPr>
        <p:spPr/>
        <p:txBody>
          <a:bodyPr/>
          <a:lstStyle/>
          <a:p>
            <a:endParaRPr lang="en-US" dirty="0"/>
          </a:p>
        </p:txBody>
      </p:sp>
      <p:sp>
        <p:nvSpPr>
          <p:cNvPr id="4" name="Text Placeholder 3">
            <a:extLst>
              <a:ext uri="{FF2B5EF4-FFF2-40B4-BE49-F238E27FC236}">
                <a16:creationId xmlns:a16="http://schemas.microsoft.com/office/drawing/2014/main" id="{4C5339CE-E6D4-17E6-B2A6-711A68245D70}"/>
              </a:ext>
            </a:extLst>
          </p:cNvPr>
          <p:cNvSpPr>
            <a:spLocks noGrp="1"/>
          </p:cNvSpPr>
          <p:nvPr>
            <p:ph type="body" sz="quarter" idx="15"/>
          </p:nvPr>
        </p:nvSpPr>
        <p:spPr/>
        <p:txBody>
          <a:bodyPr/>
          <a:lstStyle/>
          <a:p>
            <a:r>
              <a:rPr lang="en-US" i="1" dirty="0"/>
              <a:t>Sheff v. O’Neill</a:t>
            </a:r>
            <a:r>
              <a:rPr lang="en-US" dirty="0"/>
              <a:t> Ruling (1996) </a:t>
            </a:r>
          </a:p>
        </p:txBody>
      </p:sp>
    </p:spTree>
    <p:extLst>
      <p:ext uri="{BB962C8B-B14F-4D97-AF65-F5344CB8AC3E}">
        <p14:creationId xmlns:p14="http://schemas.microsoft.com/office/powerpoint/2010/main" val="1032664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4C70C6-F0C9-D4D6-ABE4-FC013C5D7222}"/>
              </a:ext>
            </a:extLst>
          </p:cNvPr>
          <p:cNvSpPr>
            <a:spLocks noGrp="1"/>
          </p:cNvSpPr>
          <p:nvPr>
            <p:ph sz="quarter" idx="13"/>
          </p:nvPr>
        </p:nvSpPr>
        <p:spPr>
          <a:xfrm>
            <a:off x="628650" y="1772679"/>
            <a:ext cx="7886700" cy="4752739"/>
          </a:xfrm>
        </p:spPr>
        <p:txBody>
          <a:bodyPr/>
          <a:lstStyle/>
          <a:p>
            <a:r>
              <a:rPr lang="en-US" dirty="0"/>
              <a:t>A 3-part response published in response to the 1996 </a:t>
            </a:r>
            <a:r>
              <a:rPr lang="en-US" i="1" dirty="0"/>
              <a:t>Sheff</a:t>
            </a:r>
            <a:r>
              <a:rPr lang="en-US" dirty="0"/>
              <a:t> ruling:</a:t>
            </a:r>
          </a:p>
          <a:p>
            <a:pPr lvl="1" fontAlgn="base"/>
            <a:r>
              <a:rPr lang="en-US" dirty="0"/>
              <a:t>A five-year state takeover of the Hartford school system;</a:t>
            </a:r>
          </a:p>
          <a:p>
            <a:pPr lvl="1" fontAlgn="base"/>
            <a:r>
              <a:rPr lang="en-US" dirty="0"/>
              <a:t>A major new commitment to early childhood education throughout the state and; </a:t>
            </a:r>
          </a:p>
          <a:p>
            <a:pPr lvl="1"/>
            <a:r>
              <a:rPr lang="en-US" dirty="0"/>
              <a:t>An implementation of a two-way voluntary integration program, including a new regional magnet school system and expansion of the interdistrict transfer program</a:t>
            </a:r>
            <a:r>
              <a:rPr lang="en-US" b="1" dirty="0"/>
              <a:t>, “Open Choice” </a:t>
            </a:r>
            <a:r>
              <a:rPr lang="en-US" dirty="0"/>
              <a:t>(prev: Project Choice)</a:t>
            </a:r>
          </a:p>
          <a:p>
            <a:pPr marL="457200" lvl="1" indent="0">
              <a:buNone/>
            </a:pPr>
            <a:endParaRPr lang="en-US" dirty="0"/>
          </a:p>
          <a:p>
            <a:pPr marL="457200" lvl="1" indent="0">
              <a:buNone/>
            </a:pPr>
            <a:r>
              <a:rPr lang="en-US" dirty="0"/>
              <a:t>*There have been many times the plaintiffs have had to go back to court, resulting in settlement and stipulated agreements in subsequent years.</a:t>
            </a:r>
          </a:p>
        </p:txBody>
      </p:sp>
      <p:sp>
        <p:nvSpPr>
          <p:cNvPr id="3" name="Text Placeholder 2">
            <a:extLst>
              <a:ext uri="{FF2B5EF4-FFF2-40B4-BE49-F238E27FC236}">
                <a16:creationId xmlns:a16="http://schemas.microsoft.com/office/drawing/2014/main" id="{57C12CDD-B579-79C4-49AE-C95BBD9C700A}"/>
              </a:ext>
            </a:extLst>
          </p:cNvPr>
          <p:cNvSpPr>
            <a:spLocks noGrp="1"/>
          </p:cNvSpPr>
          <p:nvPr>
            <p:ph type="body" sz="quarter" idx="14"/>
          </p:nvPr>
        </p:nvSpPr>
        <p:spPr/>
        <p:txBody>
          <a:bodyPr/>
          <a:lstStyle/>
          <a:p>
            <a:endParaRPr lang="en-US" dirty="0"/>
          </a:p>
        </p:txBody>
      </p:sp>
      <p:sp>
        <p:nvSpPr>
          <p:cNvPr id="4" name="Text Placeholder 3">
            <a:extLst>
              <a:ext uri="{FF2B5EF4-FFF2-40B4-BE49-F238E27FC236}">
                <a16:creationId xmlns:a16="http://schemas.microsoft.com/office/drawing/2014/main" id="{1DCAB63F-45F6-6918-1ACC-B4A15A2A3867}"/>
              </a:ext>
            </a:extLst>
          </p:cNvPr>
          <p:cNvSpPr>
            <a:spLocks noGrp="1"/>
          </p:cNvSpPr>
          <p:nvPr>
            <p:ph type="body" sz="quarter" idx="15"/>
          </p:nvPr>
        </p:nvSpPr>
        <p:spPr>
          <a:xfrm>
            <a:off x="628650" y="678428"/>
            <a:ext cx="7886700" cy="656121"/>
          </a:xfrm>
        </p:spPr>
        <p:txBody>
          <a:bodyPr>
            <a:noAutofit/>
          </a:bodyPr>
          <a:lstStyle/>
          <a:p>
            <a:r>
              <a:rPr lang="en-US" sz="2200" dirty="0"/>
              <a:t>An Act Enhancing Educational Choices and Opportunities (1997)</a:t>
            </a:r>
          </a:p>
        </p:txBody>
      </p:sp>
    </p:spTree>
    <p:extLst>
      <p:ext uri="{BB962C8B-B14F-4D97-AF65-F5344CB8AC3E}">
        <p14:creationId xmlns:p14="http://schemas.microsoft.com/office/powerpoint/2010/main" val="338589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5F4FD4-3806-1E8C-685C-943BED965FB5}"/>
              </a:ext>
            </a:extLst>
          </p:cNvPr>
          <p:cNvSpPr>
            <a:spLocks noGrp="1"/>
          </p:cNvSpPr>
          <p:nvPr>
            <p:ph sz="quarter" idx="13"/>
          </p:nvPr>
        </p:nvSpPr>
        <p:spPr>
          <a:xfrm>
            <a:off x="628650" y="1446586"/>
            <a:ext cx="7886700" cy="4752739"/>
          </a:xfrm>
        </p:spPr>
        <p:txBody>
          <a:bodyPr/>
          <a:lstStyle/>
          <a:p>
            <a:r>
              <a:rPr lang="en-US" dirty="0"/>
              <a:t>The State of Connecticut has created a system of choice in the Sheff region, which includes the Hartford Public School System, in an attempt to racially diversify its schools. </a:t>
            </a:r>
          </a:p>
          <a:p>
            <a:r>
              <a:rPr lang="en-US" dirty="0"/>
              <a:t>The Choice Program has:</a:t>
            </a:r>
          </a:p>
          <a:p>
            <a:pPr lvl="1" fontAlgn="base"/>
            <a:r>
              <a:rPr lang="en-US" dirty="0"/>
              <a:t>Provided the opportunity for 18,000 students to be currently enrolled in one of the 40 Sheff magnet schools and; </a:t>
            </a:r>
          </a:p>
          <a:p>
            <a:pPr lvl="1" fontAlgn="base"/>
            <a:r>
              <a:rPr lang="en-US" dirty="0"/>
              <a:t>Provided the opportunity for over 2,000 students to be able to currently participate in the Open Choice program, in 27 schools across the Sheff region.</a:t>
            </a:r>
          </a:p>
          <a:p>
            <a:endParaRPr lang="en-US" dirty="0"/>
          </a:p>
        </p:txBody>
      </p:sp>
      <p:sp>
        <p:nvSpPr>
          <p:cNvPr id="3" name="Text Placeholder 2">
            <a:extLst>
              <a:ext uri="{FF2B5EF4-FFF2-40B4-BE49-F238E27FC236}">
                <a16:creationId xmlns:a16="http://schemas.microsoft.com/office/drawing/2014/main" id="{198621BC-F89C-4813-FA77-1BA3AA4DC495}"/>
              </a:ext>
            </a:extLst>
          </p:cNvPr>
          <p:cNvSpPr>
            <a:spLocks noGrp="1"/>
          </p:cNvSpPr>
          <p:nvPr>
            <p:ph type="body" sz="quarter" idx="14"/>
          </p:nvPr>
        </p:nvSpPr>
        <p:spPr/>
        <p:txBody>
          <a:bodyPr/>
          <a:lstStyle/>
          <a:p>
            <a:endParaRPr lang="en-US" dirty="0"/>
          </a:p>
        </p:txBody>
      </p:sp>
      <p:sp>
        <p:nvSpPr>
          <p:cNvPr id="4" name="Text Placeholder 3">
            <a:extLst>
              <a:ext uri="{FF2B5EF4-FFF2-40B4-BE49-F238E27FC236}">
                <a16:creationId xmlns:a16="http://schemas.microsoft.com/office/drawing/2014/main" id="{1C0429EC-C60C-AEE0-EF2B-0ED5A90FBE55}"/>
              </a:ext>
            </a:extLst>
          </p:cNvPr>
          <p:cNvSpPr>
            <a:spLocks noGrp="1"/>
          </p:cNvSpPr>
          <p:nvPr>
            <p:ph type="body" sz="quarter" idx="15"/>
          </p:nvPr>
        </p:nvSpPr>
        <p:spPr/>
        <p:txBody>
          <a:bodyPr>
            <a:noAutofit/>
          </a:bodyPr>
          <a:lstStyle/>
          <a:p>
            <a:r>
              <a:rPr lang="en-US" sz="2200" dirty="0"/>
              <a:t>Impacts of the </a:t>
            </a:r>
            <a:r>
              <a:rPr lang="en-US" sz="2200" i="1" dirty="0"/>
              <a:t>Sheff</a:t>
            </a:r>
            <a:r>
              <a:rPr lang="en-US" sz="2200" dirty="0"/>
              <a:t> v. </a:t>
            </a:r>
            <a:r>
              <a:rPr lang="en-US" sz="2200" i="1" dirty="0"/>
              <a:t>O’Neill</a:t>
            </a:r>
            <a:r>
              <a:rPr lang="en-US" sz="2200" dirty="0"/>
              <a:t> Case: The Choice Program</a:t>
            </a:r>
          </a:p>
        </p:txBody>
      </p:sp>
    </p:spTree>
    <p:extLst>
      <p:ext uri="{BB962C8B-B14F-4D97-AF65-F5344CB8AC3E}">
        <p14:creationId xmlns:p14="http://schemas.microsoft.com/office/powerpoint/2010/main" val="180743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0B0E-B355-F74A-9BF3-EADFD502E25B}"/>
              </a:ext>
            </a:extLst>
          </p:cNvPr>
          <p:cNvSpPr txBox="1">
            <a:spLocks/>
          </p:cNvSpPr>
          <p:nvPr/>
        </p:nvSpPr>
        <p:spPr>
          <a:xfrm>
            <a:off x="208842" y="593157"/>
            <a:ext cx="8726316" cy="1143000"/>
          </a:xfrm>
          <a:prstGeom prst="rect">
            <a:avLst/>
          </a:prstGeom>
        </p:spPr>
        <p:txBody>
          <a:bodyPr>
            <a:noAutofit/>
          </a:bodyPr>
          <a:lstStyle>
            <a:lvl1pPr algn="ctr" defTabSz="514350" rtl="0" eaLnBrk="1" latinLnBrk="0" hangingPunct="1">
              <a:lnSpc>
                <a:spcPct val="90000"/>
              </a:lnSpc>
              <a:spcBef>
                <a:spcPct val="0"/>
              </a:spcBef>
              <a:buNone/>
              <a:defRPr sz="2475" b="1" kern="1200">
                <a:solidFill>
                  <a:srgbClr val="3787B0"/>
                </a:solidFill>
                <a:latin typeface="+mj-lt"/>
                <a:ea typeface="+mj-ea"/>
                <a:cs typeface="+mj-cs"/>
              </a:defRPr>
            </a:lvl1pPr>
          </a:lstStyle>
          <a:p>
            <a:r>
              <a:rPr lang="en-US" sz="4000" dirty="0">
                <a:solidFill>
                  <a:srgbClr val="407FBE"/>
                </a:solidFill>
                <a:latin typeface="Century Gothic"/>
                <a:cs typeface="Century Gothic"/>
              </a:rPr>
              <a:t>Table of Contents</a:t>
            </a:r>
          </a:p>
        </p:txBody>
      </p:sp>
      <p:graphicFrame>
        <p:nvGraphicFramePr>
          <p:cNvPr id="6" name="Table 5">
            <a:extLst>
              <a:ext uri="{FF2B5EF4-FFF2-40B4-BE49-F238E27FC236}">
                <a16:creationId xmlns:a16="http://schemas.microsoft.com/office/drawing/2014/main" id="{2A9E4720-722C-BC44-A447-CD50891208CC}"/>
              </a:ext>
            </a:extLst>
          </p:cNvPr>
          <p:cNvGraphicFramePr>
            <a:graphicFrameLocks noGrp="1"/>
          </p:cNvGraphicFramePr>
          <p:nvPr>
            <p:extLst>
              <p:ext uri="{D42A27DB-BD31-4B8C-83A1-F6EECF244321}">
                <p14:modId xmlns:p14="http://schemas.microsoft.com/office/powerpoint/2010/main" val="2701317857"/>
              </p:ext>
            </p:extLst>
          </p:nvPr>
        </p:nvGraphicFramePr>
        <p:xfrm>
          <a:off x="602374" y="1417320"/>
          <a:ext cx="7939251" cy="4023360"/>
        </p:xfrm>
        <a:graphic>
          <a:graphicData uri="http://schemas.openxmlformats.org/drawingml/2006/table">
            <a:tbl>
              <a:tblPr firstRow="1" bandRow="1">
                <a:tableStyleId>{2D5ABB26-0587-4C30-8999-92F81FD0307C}</a:tableStyleId>
              </a:tblPr>
              <a:tblGrid>
                <a:gridCol w="6474319">
                  <a:extLst>
                    <a:ext uri="{9D8B030D-6E8A-4147-A177-3AD203B41FA5}">
                      <a16:colId xmlns:a16="http://schemas.microsoft.com/office/drawing/2014/main" val="3377693856"/>
                    </a:ext>
                  </a:extLst>
                </a:gridCol>
                <a:gridCol w="1464932">
                  <a:extLst>
                    <a:ext uri="{9D8B030D-6E8A-4147-A177-3AD203B41FA5}">
                      <a16:colId xmlns:a16="http://schemas.microsoft.com/office/drawing/2014/main" val="3879143436"/>
                    </a:ext>
                  </a:extLst>
                </a:gridCol>
              </a:tblGrid>
              <a:tr h="426552">
                <a:tc>
                  <a:txBody>
                    <a:bodyPr/>
                    <a:lstStyle/>
                    <a:p>
                      <a:pPr algn="ctr"/>
                      <a:r>
                        <a:rPr lang="en-US" sz="2400" b="1" dirty="0">
                          <a:solidFill>
                            <a:schemeClr val="tx1"/>
                          </a:solidFill>
                        </a:rPr>
                        <a:t>Overview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hlinkClick r:id="rId2" action="ppaction://hlinksldjump"/>
                        </a:rPr>
                        <a:t>5</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618135"/>
                  </a:ext>
                </a:extLst>
              </a:tr>
              <a:tr h="426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Where You Live Matters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hlinkClick r:id="rId3" action="ppaction://hlinksldjump"/>
                        </a:rPr>
                        <a:t>9</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4167923"/>
                  </a:ext>
                </a:extLst>
              </a:tr>
              <a:tr h="426552">
                <a:tc>
                  <a:txBody>
                    <a:bodyPr/>
                    <a:lstStyle/>
                    <a:p>
                      <a:pPr algn="ctr"/>
                      <a:r>
                        <a:rPr lang="en-US" sz="2400" b="1" dirty="0">
                          <a:solidFill>
                            <a:schemeClr val="tx1"/>
                          </a:solidFill>
                        </a:rPr>
                        <a:t>The Role of Wealth and Property Taxes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hlinkClick r:id="rId4" action="ppaction://hlinksldjump"/>
                        </a:rPr>
                        <a:t>13</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7177864"/>
                  </a:ext>
                </a:extLst>
              </a:tr>
              <a:tr h="426552">
                <a:tc>
                  <a:txBody>
                    <a:bodyPr/>
                    <a:lstStyle/>
                    <a:p>
                      <a:pPr algn="ctr"/>
                      <a:r>
                        <a:rPr lang="en-US" sz="2400" b="1" dirty="0">
                          <a:solidFill>
                            <a:schemeClr val="tx1"/>
                          </a:solidFill>
                        </a:rPr>
                        <a:t>Racial Disparities in Education 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hlinkClick r:id="rId5" action="ppaction://hlinksldjump"/>
                        </a:rPr>
                        <a:t>19</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3652541"/>
                  </a:ext>
                </a:extLst>
              </a:tr>
              <a:tr h="426552">
                <a:tc>
                  <a:txBody>
                    <a:bodyPr/>
                    <a:lstStyle/>
                    <a:p>
                      <a:pPr algn="ctr"/>
                      <a:r>
                        <a:rPr lang="en-US" sz="2400" b="1" dirty="0">
                          <a:solidFill>
                            <a:schemeClr val="tx1"/>
                          </a:solidFill>
                        </a:rPr>
                        <a:t>Education Cost Sharing Formula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hlinkClick r:id="rId6" action="ppaction://hlinksldjump"/>
                        </a:rPr>
                        <a:t>23</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6826276"/>
                  </a:ext>
                </a:extLst>
              </a:tr>
              <a:tr h="426552">
                <a:tc>
                  <a:txBody>
                    <a:bodyPr/>
                    <a:lstStyle/>
                    <a:p>
                      <a:pPr algn="ctr"/>
                      <a:r>
                        <a:rPr lang="en-US" sz="2400" b="1" i="1" dirty="0">
                          <a:solidFill>
                            <a:schemeClr val="tx1"/>
                          </a:solidFill>
                        </a:rPr>
                        <a:t>Sheff</a:t>
                      </a:r>
                      <a:r>
                        <a:rPr lang="en-US" sz="2400" b="1" dirty="0">
                          <a:solidFill>
                            <a:schemeClr val="tx1"/>
                          </a:solidFill>
                        </a:rPr>
                        <a:t> Movement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hlinkClick r:id="rId7" action="ppaction://hlinksldjump"/>
                        </a:rPr>
                        <a:t>35</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335697"/>
                  </a:ext>
                </a:extLst>
              </a:tr>
              <a:tr h="426552">
                <a:tc>
                  <a:txBody>
                    <a:bodyPr/>
                    <a:lstStyle/>
                    <a:p>
                      <a:pPr algn="ctr"/>
                      <a:r>
                        <a:rPr lang="en-US" sz="2400" b="1" dirty="0">
                          <a:solidFill>
                            <a:schemeClr val="tx1"/>
                          </a:solidFill>
                        </a:rPr>
                        <a:t>How Other Public Schools Receive 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hlinkClick r:id="rId8" action="ppaction://hlinksldjump"/>
                        </a:rPr>
                        <a:t>40</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811540"/>
                  </a:ext>
                </a:extLst>
              </a:tr>
              <a:tr h="426552">
                <a:tc>
                  <a:txBody>
                    <a:bodyPr/>
                    <a:lstStyle/>
                    <a:p>
                      <a:pPr algn="ctr"/>
                      <a:r>
                        <a:rPr lang="en-US" sz="2400" b="1" dirty="0">
                          <a:solidFill>
                            <a:schemeClr val="tx1"/>
                          </a:solidFill>
                        </a:rPr>
                        <a:t>What You Can 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hlinkClick r:id="rId9" action="ppaction://hlinksldjump"/>
                        </a:rPr>
                        <a:t>52</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752692"/>
                  </a:ext>
                </a:extLst>
              </a:tr>
            </a:tbl>
          </a:graphicData>
        </a:graphic>
      </p:graphicFrame>
    </p:spTree>
    <p:extLst>
      <p:ext uri="{BB962C8B-B14F-4D97-AF65-F5344CB8AC3E}">
        <p14:creationId xmlns:p14="http://schemas.microsoft.com/office/powerpoint/2010/main" val="3275513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9A959-DA00-434F-89DB-4F1B203AA6A5}"/>
              </a:ext>
            </a:extLst>
          </p:cNvPr>
          <p:cNvSpPr>
            <a:spLocks noGrp="1"/>
          </p:cNvSpPr>
          <p:nvPr>
            <p:ph type="body" sz="quarter" idx="12"/>
          </p:nvPr>
        </p:nvSpPr>
        <p:spPr>
          <a:xfrm>
            <a:off x="1800346" y="1919997"/>
            <a:ext cx="5543307" cy="3018006"/>
          </a:xfrm>
        </p:spPr>
        <p:txBody>
          <a:bodyPr/>
          <a:lstStyle/>
          <a:p>
            <a:r>
              <a:rPr lang="en-US" dirty="0">
                <a:cs typeface="Century Gothic"/>
              </a:rPr>
              <a:t>How Do Other Public School Students Receive Funding?</a:t>
            </a:r>
            <a:endParaRPr lang="en-US" sz="4100" dirty="0">
              <a:cs typeface="Century Gothic"/>
            </a:endParaRPr>
          </a:p>
          <a:p>
            <a:endParaRPr lang="en-US" dirty="0"/>
          </a:p>
        </p:txBody>
      </p:sp>
    </p:spTree>
    <p:extLst>
      <p:ext uri="{BB962C8B-B14F-4D97-AF65-F5344CB8AC3E}">
        <p14:creationId xmlns:p14="http://schemas.microsoft.com/office/powerpoint/2010/main" val="3793629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AF2F-AFE7-9E4E-8682-B5B648F39196}"/>
              </a:ext>
            </a:extLst>
          </p:cNvPr>
          <p:cNvSpPr>
            <a:spLocks noGrp="1"/>
          </p:cNvSpPr>
          <p:nvPr>
            <p:ph type="title"/>
          </p:nvPr>
        </p:nvSpPr>
        <p:spPr>
          <a:xfrm>
            <a:off x="1483344" y="2460161"/>
            <a:ext cx="6177311" cy="1937678"/>
          </a:xfrm>
        </p:spPr>
        <p:txBody>
          <a:bodyPr/>
          <a:lstStyle/>
          <a:p>
            <a:r>
              <a:rPr lang="en-US" dirty="0"/>
              <a:t>CT Has More than 10 different funding formulas</a:t>
            </a:r>
          </a:p>
        </p:txBody>
      </p:sp>
      <p:pic>
        <p:nvPicPr>
          <p:cNvPr id="4" name="Picture 3">
            <a:extLst>
              <a:ext uri="{FF2B5EF4-FFF2-40B4-BE49-F238E27FC236}">
                <a16:creationId xmlns:a16="http://schemas.microsoft.com/office/drawing/2014/main" id="{1324959F-8B33-504B-B6C3-60E8BA9A8472}"/>
              </a:ext>
            </a:extLst>
          </p:cNvPr>
          <p:cNvPicPr>
            <a:picLocks noChangeAspect="1"/>
          </p:cNvPicPr>
          <p:nvPr/>
        </p:nvPicPr>
        <p:blipFill>
          <a:blip r:embed="rId2"/>
          <a:stretch>
            <a:fillRect/>
          </a:stretch>
        </p:blipFill>
        <p:spPr>
          <a:xfrm>
            <a:off x="0" y="0"/>
            <a:ext cx="9144000" cy="6858000"/>
          </a:xfrm>
          <a:prstGeom prst="rect">
            <a:avLst/>
          </a:prstGeom>
        </p:spPr>
      </p:pic>
      <p:pic>
        <p:nvPicPr>
          <p:cNvPr id="6" name="Picture 5">
            <a:hlinkClick r:id="rId3"/>
            <a:extLst>
              <a:ext uri="{FF2B5EF4-FFF2-40B4-BE49-F238E27FC236}">
                <a16:creationId xmlns:a16="http://schemas.microsoft.com/office/drawing/2014/main" id="{EDE01C42-1982-8642-AC87-2EF5663EA7B2}"/>
              </a:ext>
            </a:extLst>
          </p:cNvPr>
          <p:cNvPicPr>
            <a:picLocks noChangeAspect="1"/>
          </p:cNvPicPr>
          <p:nvPr/>
        </p:nvPicPr>
        <p:blipFill>
          <a:blip r:embed="rId4"/>
          <a:stretch>
            <a:fillRect/>
          </a:stretch>
        </p:blipFill>
        <p:spPr>
          <a:xfrm>
            <a:off x="6503934" y="5592478"/>
            <a:ext cx="2640066" cy="792020"/>
          </a:xfrm>
          <a:prstGeom prst="rect">
            <a:avLst/>
          </a:prstGeom>
          <a:ln>
            <a:solidFill>
              <a:schemeClr val="bg1"/>
            </a:solidFill>
          </a:ln>
        </p:spPr>
      </p:pic>
    </p:spTree>
    <p:extLst>
      <p:ext uri="{BB962C8B-B14F-4D97-AF65-F5344CB8AC3E}">
        <p14:creationId xmlns:p14="http://schemas.microsoft.com/office/powerpoint/2010/main" val="946686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C7EFAF-FBE5-494E-BCF4-6EDCD2295F9A}"/>
              </a:ext>
            </a:extLst>
          </p:cNvPr>
          <p:cNvPicPr>
            <a:picLocks noChangeAspect="1"/>
          </p:cNvPicPr>
          <p:nvPr/>
        </p:nvPicPr>
        <p:blipFill>
          <a:blip r:embed="rId2"/>
          <a:stretch>
            <a:fillRect/>
          </a:stretch>
        </p:blipFill>
        <p:spPr>
          <a:xfrm>
            <a:off x="0" y="1001254"/>
            <a:ext cx="9144000" cy="5486400"/>
          </a:xfrm>
          <a:prstGeom prst="rect">
            <a:avLst/>
          </a:prstGeom>
        </p:spPr>
      </p:pic>
      <p:sp>
        <p:nvSpPr>
          <p:cNvPr id="4" name="Text Placeholder 3">
            <a:extLst>
              <a:ext uri="{FF2B5EF4-FFF2-40B4-BE49-F238E27FC236}">
                <a16:creationId xmlns:a16="http://schemas.microsoft.com/office/drawing/2014/main" id="{953A5927-C46B-6244-B1C7-DE88BF0DAD44}"/>
              </a:ext>
            </a:extLst>
          </p:cNvPr>
          <p:cNvSpPr>
            <a:spLocks noGrp="1"/>
          </p:cNvSpPr>
          <p:nvPr>
            <p:ph type="body" sz="quarter" idx="15"/>
          </p:nvPr>
        </p:nvSpPr>
        <p:spPr>
          <a:xfrm>
            <a:off x="628650" y="536574"/>
            <a:ext cx="7886700" cy="885825"/>
          </a:xfrm>
        </p:spPr>
        <p:txBody>
          <a:bodyPr>
            <a:normAutofit fontScale="92500" lnSpcReduction="20000"/>
          </a:bodyPr>
          <a:lstStyle/>
          <a:p>
            <a:pPr>
              <a:lnSpc>
                <a:spcPct val="110000"/>
              </a:lnSpc>
              <a:spcBef>
                <a:spcPts val="0"/>
              </a:spcBef>
            </a:pPr>
            <a:r>
              <a:rPr lang="en-US" dirty="0"/>
              <a:t>State Charter Schools</a:t>
            </a:r>
          </a:p>
          <a:p>
            <a:pPr>
              <a:lnSpc>
                <a:spcPct val="110000"/>
              </a:lnSpc>
              <a:spcBef>
                <a:spcPts val="0"/>
              </a:spcBef>
            </a:pPr>
            <a:r>
              <a:rPr lang="en-US" sz="2600" dirty="0"/>
              <a:t>(21 schools)</a:t>
            </a:r>
          </a:p>
        </p:txBody>
      </p:sp>
    </p:spTree>
    <p:extLst>
      <p:ext uri="{BB962C8B-B14F-4D97-AF65-F5344CB8AC3E}">
        <p14:creationId xmlns:p14="http://schemas.microsoft.com/office/powerpoint/2010/main" val="747384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C7EFAF-FBE5-494E-BCF4-6EDCD2295F9A}"/>
              </a:ext>
            </a:extLst>
          </p:cNvPr>
          <p:cNvPicPr>
            <a:picLocks noChangeAspect="1"/>
          </p:cNvPicPr>
          <p:nvPr/>
        </p:nvPicPr>
        <p:blipFill>
          <a:blip r:embed="rId2"/>
          <a:stretch>
            <a:fillRect/>
          </a:stretch>
        </p:blipFill>
        <p:spPr>
          <a:xfrm>
            <a:off x="0" y="1001254"/>
            <a:ext cx="9144000" cy="5486400"/>
          </a:xfrm>
          <a:prstGeom prst="rect">
            <a:avLst/>
          </a:prstGeom>
        </p:spPr>
      </p:pic>
      <p:sp>
        <p:nvSpPr>
          <p:cNvPr id="6" name="Text Placeholder 3">
            <a:extLst>
              <a:ext uri="{FF2B5EF4-FFF2-40B4-BE49-F238E27FC236}">
                <a16:creationId xmlns:a16="http://schemas.microsoft.com/office/drawing/2014/main" id="{1C6625A5-88BD-774D-952C-2427A1BBDE1D}"/>
              </a:ext>
            </a:extLst>
          </p:cNvPr>
          <p:cNvSpPr>
            <a:spLocks noGrp="1"/>
          </p:cNvSpPr>
          <p:nvPr>
            <p:ph type="body" sz="quarter" idx="15"/>
          </p:nvPr>
        </p:nvSpPr>
        <p:spPr>
          <a:xfrm>
            <a:off x="628650" y="536574"/>
            <a:ext cx="7886700" cy="885825"/>
          </a:xfrm>
        </p:spPr>
        <p:txBody>
          <a:bodyPr>
            <a:normAutofit fontScale="92500" lnSpcReduction="20000"/>
          </a:bodyPr>
          <a:lstStyle/>
          <a:p>
            <a:pPr>
              <a:lnSpc>
                <a:spcPct val="110000"/>
              </a:lnSpc>
              <a:spcBef>
                <a:spcPts val="0"/>
              </a:spcBef>
            </a:pPr>
            <a:r>
              <a:rPr lang="en-US" dirty="0"/>
              <a:t>Local Charter Schools</a:t>
            </a:r>
          </a:p>
          <a:p>
            <a:pPr>
              <a:lnSpc>
                <a:spcPct val="110000"/>
              </a:lnSpc>
              <a:spcBef>
                <a:spcPts val="0"/>
              </a:spcBef>
            </a:pPr>
            <a:r>
              <a:rPr lang="en-US" sz="2600" dirty="0"/>
              <a:t>(1 school)</a:t>
            </a:r>
          </a:p>
        </p:txBody>
      </p:sp>
    </p:spTree>
    <p:extLst>
      <p:ext uri="{BB962C8B-B14F-4D97-AF65-F5344CB8AC3E}">
        <p14:creationId xmlns:p14="http://schemas.microsoft.com/office/powerpoint/2010/main" val="2634307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C7EFAF-FBE5-494E-BCF4-6EDCD2295F9A}"/>
              </a:ext>
            </a:extLst>
          </p:cNvPr>
          <p:cNvPicPr>
            <a:picLocks noChangeAspect="1"/>
          </p:cNvPicPr>
          <p:nvPr/>
        </p:nvPicPr>
        <p:blipFill>
          <a:blip r:embed="rId2"/>
          <a:stretch>
            <a:fillRect/>
          </a:stretch>
        </p:blipFill>
        <p:spPr>
          <a:xfrm>
            <a:off x="0" y="1001254"/>
            <a:ext cx="9144000" cy="5486400"/>
          </a:xfrm>
          <a:prstGeom prst="rect">
            <a:avLst/>
          </a:prstGeom>
        </p:spPr>
      </p:pic>
      <p:sp>
        <p:nvSpPr>
          <p:cNvPr id="5" name="Text Placeholder 3">
            <a:extLst>
              <a:ext uri="{FF2B5EF4-FFF2-40B4-BE49-F238E27FC236}">
                <a16:creationId xmlns:a16="http://schemas.microsoft.com/office/drawing/2014/main" id="{9C776C78-3506-9240-B6EE-F60F1B71A0DB}"/>
              </a:ext>
            </a:extLst>
          </p:cNvPr>
          <p:cNvSpPr txBox="1">
            <a:spLocks/>
          </p:cNvSpPr>
          <p:nvPr/>
        </p:nvSpPr>
        <p:spPr>
          <a:xfrm>
            <a:off x="628650" y="536574"/>
            <a:ext cx="7886700" cy="885825"/>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Clr>
                <a:srgbClr val="3787B0"/>
              </a:buClr>
              <a:buFont typeface="Arial" panose="020B0604020202020204" pitchFamily="34" charset="0"/>
              <a:buNone/>
              <a:defRPr sz="3200" b="1" kern="1200">
                <a:solidFill>
                  <a:srgbClr val="407FBD"/>
                </a:solidFill>
                <a:latin typeface="+mn-lt"/>
                <a:ea typeface="+mn-ea"/>
                <a:cs typeface="+mn-cs"/>
              </a:defRPr>
            </a:lvl1pPr>
            <a:lvl2pPr marL="6858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dirty="0"/>
              <a:t>CT Technical Education and Career System</a:t>
            </a:r>
          </a:p>
          <a:p>
            <a:pPr>
              <a:lnSpc>
                <a:spcPct val="110000"/>
              </a:lnSpc>
              <a:spcBef>
                <a:spcPts val="0"/>
              </a:spcBef>
            </a:pPr>
            <a:r>
              <a:rPr lang="en-US" sz="2600" dirty="0"/>
              <a:t>(20 schools)</a:t>
            </a:r>
          </a:p>
        </p:txBody>
      </p:sp>
    </p:spTree>
    <p:extLst>
      <p:ext uri="{BB962C8B-B14F-4D97-AF65-F5344CB8AC3E}">
        <p14:creationId xmlns:p14="http://schemas.microsoft.com/office/powerpoint/2010/main" val="811902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2A69EC-9FC2-B54B-8264-3D19AF974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1683"/>
            <a:ext cx="9144000" cy="5486400"/>
          </a:xfrm>
          <a:prstGeom prst="rect">
            <a:avLst/>
          </a:prstGeom>
        </p:spPr>
      </p:pic>
      <p:sp>
        <p:nvSpPr>
          <p:cNvPr id="5" name="Text Placeholder 3">
            <a:extLst>
              <a:ext uri="{FF2B5EF4-FFF2-40B4-BE49-F238E27FC236}">
                <a16:creationId xmlns:a16="http://schemas.microsoft.com/office/drawing/2014/main" id="{93DBC574-B652-B74F-B0DE-32187591D330}"/>
              </a:ext>
            </a:extLst>
          </p:cNvPr>
          <p:cNvSpPr txBox="1">
            <a:spLocks/>
          </p:cNvSpPr>
          <p:nvPr/>
        </p:nvSpPr>
        <p:spPr>
          <a:xfrm>
            <a:off x="628650" y="536574"/>
            <a:ext cx="7886700" cy="8858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Clr>
                <a:srgbClr val="3787B0"/>
              </a:buClr>
              <a:buFont typeface="Arial" panose="020B0604020202020204" pitchFamily="34" charset="0"/>
              <a:buNone/>
              <a:defRPr sz="3200" b="1" kern="1200">
                <a:solidFill>
                  <a:srgbClr val="407FBD"/>
                </a:solidFill>
                <a:latin typeface="+mn-lt"/>
                <a:ea typeface="+mn-ea"/>
                <a:cs typeface="+mn-cs"/>
              </a:defRPr>
            </a:lvl1pPr>
            <a:lvl2pPr marL="6858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dirty="0"/>
              <a:t>Agriscience Program</a:t>
            </a:r>
          </a:p>
          <a:p>
            <a:pPr>
              <a:lnSpc>
                <a:spcPct val="110000"/>
              </a:lnSpc>
              <a:spcBef>
                <a:spcPts val="0"/>
              </a:spcBef>
            </a:pPr>
            <a:r>
              <a:rPr lang="en-US" sz="2600" dirty="0"/>
              <a:t>(20 centers)</a:t>
            </a:r>
          </a:p>
        </p:txBody>
      </p:sp>
    </p:spTree>
    <p:extLst>
      <p:ext uri="{BB962C8B-B14F-4D97-AF65-F5344CB8AC3E}">
        <p14:creationId xmlns:p14="http://schemas.microsoft.com/office/powerpoint/2010/main" val="3487079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5B95DC-5354-CF46-927F-896FF6086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1255"/>
            <a:ext cx="9144000" cy="5486400"/>
          </a:xfrm>
          <a:prstGeom prst="rect">
            <a:avLst/>
          </a:prstGeom>
        </p:spPr>
      </p:pic>
      <p:sp>
        <p:nvSpPr>
          <p:cNvPr id="4" name="Text Placeholder 3">
            <a:extLst>
              <a:ext uri="{FF2B5EF4-FFF2-40B4-BE49-F238E27FC236}">
                <a16:creationId xmlns:a16="http://schemas.microsoft.com/office/drawing/2014/main" id="{DB94DBCF-04F3-8B4B-8E83-4EB678FD530F}"/>
              </a:ext>
            </a:extLst>
          </p:cNvPr>
          <p:cNvSpPr txBox="1">
            <a:spLocks/>
          </p:cNvSpPr>
          <p:nvPr/>
        </p:nvSpPr>
        <p:spPr>
          <a:xfrm>
            <a:off x="628650" y="384174"/>
            <a:ext cx="7886700" cy="8858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Clr>
                <a:srgbClr val="3787B0"/>
              </a:buClr>
              <a:buFont typeface="Arial" panose="020B0604020202020204" pitchFamily="34" charset="0"/>
              <a:buNone/>
              <a:defRPr sz="3200" b="1" kern="1200">
                <a:solidFill>
                  <a:srgbClr val="407FBD"/>
                </a:solidFill>
                <a:latin typeface="+mn-lt"/>
                <a:ea typeface="+mn-ea"/>
                <a:cs typeface="+mn-cs"/>
              </a:defRPr>
            </a:lvl1pPr>
            <a:lvl2pPr marL="6858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dirty="0"/>
              <a:t>Open Choice</a:t>
            </a:r>
          </a:p>
          <a:p>
            <a:pPr>
              <a:lnSpc>
                <a:spcPct val="110000"/>
              </a:lnSpc>
              <a:spcBef>
                <a:spcPts val="0"/>
              </a:spcBef>
            </a:pPr>
            <a:r>
              <a:rPr lang="en-US" sz="2600" dirty="0"/>
              <a:t>(47 participating districts)</a:t>
            </a:r>
          </a:p>
        </p:txBody>
      </p:sp>
    </p:spTree>
    <p:extLst>
      <p:ext uri="{BB962C8B-B14F-4D97-AF65-F5344CB8AC3E}">
        <p14:creationId xmlns:p14="http://schemas.microsoft.com/office/powerpoint/2010/main" val="2446157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5B95DC-5354-CF46-927F-896FF6086215}"/>
              </a:ext>
            </a:extLst>
          </p:cNvPr>
          <p:cNvPicPr>
            <a:picLocks noChangeAspect="1"/>
          </p:cNvPicPr>
          <p:nvPr/>
        </p:nvPicPr>
        <p:blipFill>
          <a:blip r:embed="rId2"/>
          <a:stretch>
            <a:fillRect/>
          </a:stretch>
        </p:blipFill>
        <p:spPr>
          <a:xfrm>
            <a:off x="0" y="1054100"/>
            <a:ext cx="9144000" cy="5433555"/>
          </a:xfrm>
          <a:prstGeom prst="rect">
            <a:avLst/>
          </a:prstGeom>
        </p:spPr>
      </p:pic>
      <p:sp>
        <p:nvSpPr>
          <p:cNvPr id="2" name="Text Placeholder 1">
            <a:extLst>
              <a:ext uri="{FF2B5EF4-FFF2-40B4-BE49-F238E27FC236}">
                <a16:creationId xmlns:a16="http://schemas.microsoft.com/office/drawing/2014/main" id="{66DF3820-78BF-1541-9514-D3A55ABF5916}"/>
              </a:ext>
            </a:extLst>
          </p:cNvPr>
          <p:cNvSpPr>
            <a:spLocks noGrp="1"/>
          </p:cNvSpPr>
          <p:nvPr>
            <p:ph type="body" sz="quarter" idx="15"/>
          </p:nvPr>
        </p:nvSpPr>
        <p:spPr>
          <a:xfrm>
            <a:off x="0" y="473074"/>
            <a:ext cx="9144000" cy="987426"/>
          </a:xfrm>
        </p:spPr>
        <p:txBody>
          <a:bodyPr>
            <a:normAutofit fontScale="55000" lnSpcReduction="20000"/>
          </a:bodyPr>
          <a:lstStyle/>
          <a:p>
            <a:pPr>
              <a:lnSpc>
                <a:spcPct val="120000"/>
              </a:lnSpc>
              <a:spcBef>
                <a:spcPts val="0"/>
              </a:spcBef>
            </a:pPr>
            <a:r>
              <a:rPr lang="en-US" sz="3800" dirty="0"/>
              <a:t>Regional Educational Service Center (RESC) Magnet School (</a:t>
            </a:r>
            <a:r>
              <a:rPr lang="en-US" sz="3800" i="1" dirty="0"/>
              <a:t>Sheff)</a:t>
            </a:r>
          </a:p>
          <a:p>
            <a:pPr>
              <a:lnSpc>
                <a:spcPct val="120000"/>
              </a:lnSpc>
              <a:spcBef>
                <a:spcPts val="0"/>
              </a:spcBef>
            </a:pPr>
            <a:r>
              <a:rPr lang="en-US" dirty="0"/>
              <a:t>(19 schools)</a:t>
            </a:r>
          </a:p>
        </p:txBody>
      </p:sp>
    </p:spTree>
    <p:extLst>
      <p:ext uri="{BB962C8B-B14F-4D97-AF65-F5344CB8AC3E}">
        <p14:creationId xmlns:p14="http://schemas.microsoft.com/office/powerpoint/2010/main" val="8925316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5B95DC-5354-CF46-927F-896FF6086215}"/>
              </a:ext>
            </a:extLst>
          </p:cNvPr>
          <p:cNvPicPr>
            <a:picLocks noChangeAspect="1"/>
          </p:cNvPicPr>
          <p:nvPr/>
        </p:nvPicPr>
        <p:blipFill>
          <a:blip r:embed="rId2"/>
          <a:stretch>
            <a:fillRect/>
          </a:stretch>
        </p:blipFill>
        <p:spPr>
          <a:xfrm>
            <a:off x="0" y="1001255"/>
            <a:ext cx="9144000" cy="5486400"/>
          </a:xfrm>
          <a:prstGeom prst="rect">
            <a:avLst/>
          </a:prstGeom>
        </p:spPr>
      </p:pic>
      <p:sp>
        <p:nvSpPr>
          <p:cNvPr id="6" name="Text Placeholder 1">
            <a:extLst>
              <a:ext uri="{FF2B5EF4-FFF2-40B4-BE49-F238E27FC236}">
                <a16:creationId xmlns:a16="http://schemas.microsoft.com/office/drawing/2014/main" id="{2D44E49E-D7FC-2147-BA3A-0FF7CF5DE1A7}"/>
              </a:ext>
            </a:extLst>
          </p:cNvPr>
          <p:cNvSpPr>
            <a:spLocks noGrp="1"/>
          </p:cNvSpPr>
          <p:nvPr>
            <p:ph type="body" sz="quarter" idx="15"/>
          </p:nvPr>
        </p:nvSpPr>
        <p:spPr>
          <a:xfrm>
            <a:off x="0" y="473074"/>
            <a:ext cx="9144000" cy="987426"/>
          </a:xfrm>
        </p:spPr>
        <p:txBody>
          <a:bodyPr>
            <a:normAutofit fontScale="47500" lnSpcReduction="20000"/>
          </a:bodyPr>
          <a:lstStyle/>
          <a:p>
            <a:pPr>
              <a:lnSpc>
                <a:spcPct val="120000"/>
              </a:lnSpc>
              <a:spcBef>
                <a:spcPts val="0"/>
              </a:spcBef>
            </a:pPr>
            <a:r>
              <a:rPr lang="en-US" sz="4200" dirty="0"/>
              <a:t>Regional Educational Service Center (RESC) Magnet School (Non-</a:t>
            </a:r>
            <a:r>
              <a:rPr lang="en-US" sz="4200" i="1" dirty="0"/>
              <a:t>Sheff)</a:t>
            </a:r>
          </a:p>
          <a:p>
            <a:pPr>
              <a:lnSpc>
                <a:spcPct val="120000"/>
              </a:lnSpc>
              <a:spcBef>
                <a:spcPts val="0"/>
              </a:spcBef>
            </a:pPr>
            <a:r>
              <a:rPr lang="en-US" sz="3800" dirty="0"/>
              <a:t>(12 schools)</a:t>
            </a:r>
          </a:p>
        </p:txBody>
      </p:sp>
    </p:spTree>
    <p:extLst>
      <p:ext uri="{BB962C8B-B14F-4D97-AF65-F5344CB8AC3E}">
        <p14:creationId xmlns:p14="http://schemas.microsoft.com/office/powerpoint/2010/main" val="3765917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3D001C-76C6-9E4B-A369-70EA7A34DB39}"/>
              </a:ext>
            </a:extLst>
          </p:cNvPr>
          <p:cNvPicPr>
            <a:picLocks noChangeAspect="1"/>
          </p:cNvPicPr>
          <p:nvPr/>
        </p:nvPicPr>
        <p:blipFill>
          <a:blip r:embed="rId2"/>
          <a:stretch>
            <a:fillRect/>
          </a:stretch>
        </p:blipFill>
        <p:spPr>
          <a:xfrm>
            <a:off x="0" y="1001255"/>
            <a:ext cx="9144000" cy="5486400"/>
          </a:xfrm>
          <a:prstGeom prst="rect">
            <a:avLst/>
          </a:prstGeom>
        </p:spPr>
      </p:pic>
      <p:sp>
        <p:nvSpPr>
          <p:cNvPr id="6" name="Text Placeholder 3">
            <a:extLst>
              <a:ext uri="{FF2B5EF4-FFF2-40B4-BE49-F238E27FC236}">
                <a16:creationId xmlns:a16="http://schemas.microsoft.com/office/drawing/2014/main" id="{0199F06E-C3EE-F143-8E87-467D1118E535}"/>
              </a:ext>
            </a:extLst>
          </p:cNvPr>
          <p:cNvSpPr txBox="1">
            <a:spLocks/>
          </p:cNvSpPr>
          <p:nvPr/>
        </p:nvSpPr>
        <p:spPr>
          <a:xfrm>
            <a:off x="628650" y="384174"/>
            <a:ext cx="7886700" cy="8858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Clr>
                <a:srgbClr val="3787B0"/>
              </a:buClr>
              <a:buFont typeface="Arial" panose="020B0604020202020204" pitchFamily="34" charset="0"/>
              <a:buNone/>
              <a:defRPr sz="3200" b="1" kern="1200">
                <a:solidFill>
                  <a:srgbClr val="407FBD"/>
                </a:solidFill>
                <a:latin typeface="+mn-lt"/>
                <a:ea typeface="+mn-ea"/>
                <a:cs typeface="+mn-cs"/>
              </a:defRPr>
            </a:lvl1pPr>
            <a:lvl2pPr marL="6858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dirty="0"/>
              <a:t>Host District Magnet (</a:t>
            </a:r>
            <a:r>
              <a:rPr lang="en-US" i="1" dirty="0"/>
              <a:t>Sheff</a:t>
            </a:r>
            <a:r>
              <a:rPr lang="en-US" dirty="0"/>
              <a:t>)</a:t>
            </a:r>
          </a:p>
          <a:p>
            <a:pPr>
              <a:lnSpc>
                <a:spcPct val="110000"/>
              </a:lnSpc>
              <a:spcBef>
                <a:spcPts val="0"/>
              </a:spcBef>
            </a:pPr>
            <a:r>
              <a:rPr lang="en-US" sz="2600" dirty="0"/>
              <a:t>(21 schools)</a:t>
            </a:r>
          </a:p>
        </p:txBody>
      </p:sp>
    </p:spTree>
    <p:extLst>
      <p:ext uri="{BB962C8B-B14F-4D97-AF65-F5344CB8AC3E}">
        <p14:creationId xmlns:p14="http://schemas.microsoft.com/office/powerpoint/2010/main" val="1936246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D3E64B-5250-8782-5282-932169885BB7}"/>
              </a:ext>
            </a:extLst>
          </p:cNvPr>
          <p:cNvSpPr>
            <a:spLocks noGrp="1"/>
          </p:cNvSpPr>
          <p:nvPr>
            <p:ph type="body" sz="quarter" idx="12"/>
          </p:nvPr>
        </p:nvSpPr>
        <p:spPr>
          <a:xfrm>
            <a:off x="2199860" y="2601684"/>
            <a:ext cx="4953828" cy="1654631"/>
          </a:xfrm>
        </p:spPr>
        <p:txBody>
          <a:bodyPr/>
          <a:lstStyle/>
          <a:p>
            <a:r>
              <a:rPr lang="en-US" dirty="0"/>
              <a:t>overview</a:t>
            </a:r>
          </a:p>
        </p:txBody>
      </p:sp>
    </p:spTree>
    <p:extLst>
      <p:ext uri="{BB962C8B-B14F-4D97-AF65-F5344CB8AC3E}">
        <p14:creationId xmlns:p14="http://schemas.microsoft.com/office/powerpoint/2010/main" val="1933954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3D001C-76C6-9E4B-A369-70EA7A34D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1255"/>
            <a:ext cx="9144000" cy="5486400"/>
          </a:xfrm>
          <a:prstGeom prst="rect">
            <a:avLst/>
          </a:prstGeom>
        </p:spPr>
      </p:pic>
      <p:sp>
        <p:nvSpPr>
          <p:cNvPr id="6" name="Text Placeholder 3">
            <a:extLst>
              <a:ext uri="{FF2B5EF4-FFF2-40B4-BE49-F238E27FC236}">
                <a16:creationId xmlns:a16="http://schemas.microsoft.com/office/drawing/2014/main" id="{30FCB879-B268-6646-89FE-8AD95821135E}"/>
              </a:ext>
            </a:extLst>
          </p:cNvPr>
          <p:cNvSpPr txBox="1">
            <a:spLocks/>
          </p:cNvSpPr>
          <p:nvPr/>
        </p:nvSpPr>
        <p:spPr>
          <a:xfrm>
            <a:off x="628650" y="384174"/>
            <a:ext cx="7886700" cy="8858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Clr>
                <a:srgbClr val="3787B0"/>
              </a:buClr>
              <a:buFont typeface="Arial" panose="020B0604020202020204" pitchFamily="34" charset="0"/>
              <a:buNone/>
              <a:defRPr sz="3200" b="1" kern="1200">
                <a:solidFill>
                  <a:srgbClr val="407FBD"/>
                </a:solidFill>
                <a:latin typeface="+mn-lt"/>
                <a:ea typeface="+mn-ea"/>
                <a:cs typeface="+mn-cs"/>
              </a:defRPr>
            </a:lvl1pPr>
            <a:lvl2pPr marL="6858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787B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dirty="0"/>
              <a:t>Host District Magnet (Non-</a:t>
            </a:r>
            <a:r>
              <a:rPr lang="en-US" i="1" dirty="0"/>
              <a:t>Sheff</a:t>
            </a:r>
            <a:r>
              <a:rPr lang="en-US" dirty="0"/>
              <a:t>)</a:t>
            </a:r>
          </a:p>
          <a:p>
            <a:pPr>
              <a:lnSpc>
                <a:spcPct val="110000"/>
              </a:lnSpc>
              <a:spcBef>
                <a:spcPts val="0"/>
              </a:spcBef>
            </a:pPr>
            <a:r>
              <a:rPr lang="en-US" sz="2600" dirty="0"/>
              <a:t>(34 schools)</a:t>
            </a:r>
          </a:p>
        </p:txBody>
      </p:sp>
    </p:spTree>
    <p:extLst>
      <p:ext uri="{BB962C8B-B14F-4D97-AF65-F5344CB8AC3E}">
        <p14:creationId xmlns:p14="http://schemas.microsoft.com/office/powerpoint/2010/main" val="435556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D6E567-6C98-6F4D-AEBF-50BDD2B77F26}"/>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47ACA13-FC08-0246-9541-C8897719F508}"/>
              </a:ext>
            </a:extLst>
          </p:cNvPr>
          <p:cNvSpPr txBox="1"/>
          <p:nvPr/>
        </p:nvSpPr>
        <p:spPr>
          <a:xfrm>
            <a:off x="685799" y="1851614"/>
            <a:ext cx="7856621" cy="3785652"/>
          </a:xfrm>
          <a:prstGeom prst="rect">
            <a:avLst/>
          </a:prstGeom>
          <a:noFill/>
        </p:spPr>
        <p:txBody>
          <a:bodyPr wrap="square" rtlCol="0">
            <a:spAutoFit/>
          </a:bodyPr>
          <a:lstStyle/>
          <a:p>
            <a:pPr algn="ctr"/>
            <a:r>
              <a:rPr lang="en-US" sz="4800" b="1" dirty="0">
                <a:solidFill>
                  <a:schemeClr val="bg1"/>
                </a:solidFill>
              </a:rPr>
              <a:t>Connecticut’s other education funding formulas are </a:t>
            </a:r>
            <a:r>
              <a:rPr lang="en-US" sz="4800" b="1" i="1" u="sng" dirty="0">
                <a:solidFill>
                  <a:srgbClr val="FFD800"/>
                </a:solidFill>
              </a:rPr>
              <a:t>not</a:t>
            </a:r>
            <a:r>
              <a:rPr lang="en-US" sz="4800" b="1" dirty="0">
                <a:solidFill>
                  <a:srgbClr val="FFD800"/>
                </a:solidFill>
              </a:rPr>
              <a:t> </a:t>
            </a:r>
            <a:r>
              <a:rPr lang="en-US" sz="4800" b="1" dirty="0">
                <a:solidFill>
                  <a:schemeClr val="bg1"/>
                </a:solidFill>
              </a:rPr>
              <a:t>based on </a:t>
            </a:r>
            <a:r>
              <a:rPr lang="en-US" sz="4800" b="1" dirty="0">
                <a:solidFill>
                  <a:srgbClr val="FFD800"/>
                </a:solidFill>
              </a:rPr>
              <a:t>student learning needs</a:t>
            </a:r>
          </a:p>
          <a:p>
            <a:pPr algn="ctr"/>
            <a:endParaRPr lang="en-US" sz="4800" b="1" dirty="0">
              <a:solidFill>
                <a:schemeClr val="bg1"/>
              </a:solidFill>
            </a:endParaRPr>
          </a:p>
        </p:txBody>
      </p:sp>
    </p:spTree>
    <p:extLst>
      <p:ext uri="{BB962C8B-B14F-4D97-AF65-F5344CB8AC3E}">
        <p14:creationId xmlns:p14="http://schemas.microsoft.com/office/powerpoint/2010/main" val="880337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6D0670-C91D-5E40-8C2A-9D66C9BB7AD7}"/>
              </a:ext>
            </a:extLst>
          </p:cNvPr>
          <p:cNvSpPr>
            <a:spLocks noGrp="1"/>
          </p:cNvSpPr>
          <p:nvPr>
            <p:ph type="body" sz="quarter" idx="12"/>
          </p:nvPr>
        </p:nvSpPr>
        <p:spPr>
          <a:xfrm>
            <a:off x="1371599" y="2930069"/>
            <a:ext cx="6400801" cy="1654631"/>
          </a:xfrm>
        </p:spPr>
        <p:txBody>
          <a:bodyPr/>
          <a:lstStyle/>
          <a:p>
            <a:r>
              <a:rPr lang="en-US" dirty="0"/>
              <a:t>What You Can Do</a:t>
            </a:r>
          </a:p>
        </p:txBody>
      </p:sp>
    </p:spTree>
    <p:extLst>
      <p:ext uri="{BB962C8B-B14F-4D97-AF65-F5344CB8AC3E}">
        <p14:creationId xmlns:p14="http://schemas.microsoft.com/office/powerpoint/2010/main" val="4221121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C72030-3054-3543-A781-2B124A8C18A3}"/>
              </a:ext>
            </a:extLst>
          </p:cNvPr>
          <p:cNvSpPr>
            <a:spLocks noGrp="1"/>
          </p:cNvSpPr>
          <p:nvPr>
            <p:ph sz="quarter" idx="13"/>
          </p:nvPr>
        </p:nvSpPr>
        <p:spPr>
          <a:xfrm>
            <a:off x="628650" y="1438669"/>
            <a:ext cx="7886700" cy="4864775"/>
          </a:xfrm>
        </p:spPr>
        <p:txBody>
          <a:bodyPr>
            <a:normAutofit/>
          </a:bodyPr>
          <a:lstStyle/>
          <a:p>
            <a:r>
              <a:rPr lang="en-US" dirty="0"/>
              <a:t>Attend Board of Education Meetings meetings.</a:t>
            </a:r>
          </a:p>
          <a:p>
            <a:r>
              <a:rPr lang="en-US" dirty="0"/>
              <a:t>Submit public testimony at the Board of Education and Town Council during budget season. </a:t>
            </a:r>
          </a:p>
          <a:p>
            <a:r>
              <a:rPr lang="en-US" dirty="0"/>
              <a:t>Reach out to local decision makers to ask questions, begin a conversation about education funding, or ask them to support state initiatives that will benefit your community.</a:t>
            </a:r>
          </a:p>
          <a:p>
            <a:endParaRPr lang="en-US" dirty="0"/>
          </a:p>
          <a:p>
            <a:endParaRPr lang="en-US" dirty="0"/>
          </a:p>
        </p:txBody>
      </p:sp>
      <p:sp>
        <p:nvSpPr>
          <p:cNvPr id="3" name="Text Placeholder 2">
            <a:extLst>
              <a:ext uri="{FF2B5EF4-FFF2-40B4-BE49-F238E27FC236}">
                <a16:creationId xmlns:a16="http://schemas.microsoft.com/office/drawing/2014/main" id="{AA8B9D5B-9A07-2E47-9FB6-A400C7A2C1FA}"/>
              </a:ext>
            </a:extLst>
          </p:cNvPr>
          <p:cNvSpPr>
            <a:spLocks noGrp="1"/>
          </p:cNvSpPr>
          <p:nvPr>
            <p:ph type="body" sz="quarter" idx="14"/>
          </p:nvPr>
        </p:nvSpPr>
        <p:spPr/>
        <p:txBody>
          <a:bodyPr/>
          <a:lstStyle/>
          <a:p>
            <a:endParaRPr lang="en-US" dirty="0"/>
          </a:p>
        </p:txBody>
      </p:sp>
      <p:sp>
        <p:nvSpPr>
          <p:cNvPr id="4" name="Text Placeholder 3">
            <a:extLst>
              <a:ext uri="{FF2B5EF4-FFF2-40B4-BE49-F238E27FC236}">
                <a16:creationId xmlns:a16="http://schemas.microsoft.com/office/drawing/2014/main" id="{A4A50AE2-91C1-0C41-B57A-EE6E6DB39E95}"/>
              </a:ext>
            </a:extLst>
          </p:cNvPr>
          <p:cNvSpPr>
            <a:spLocks noGrp="1"/>
          </p:cNvSpPr>
          <p:nvPr>
            <p:ph type="body" sz="quarter" idx="15"/>
          </p:nvPr>
        </p:nvSpPr>
        <p:spPr/>
        <p:txBody>
          <a:bodyPr/>
          <a:lstStyle/>
          <a:p>
            <a:r>
              <a:rPr lang="en-US" dirty="0"/>
              <a:t>Participate on a Local Level</a:t>
            </a:r>
          </a:p>
        </p:txBody>
      </p:sp>
    </p:spTree>
    <p:extLst>
      <p:ext uri="{BB962C8B-B14F-4D97-AF65-F5344CB8AC3E}">
        <p14:creationId xmlns:p14="http://schemas.microsoft.com/office/powerpoint/2010/main" val="1550384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CFE136-B51E-B24B-85BA-AC5EAA1CC928}"/>
              </a:ext>
            </a:extLst>
          </p:cNvPr>
          <p:cNvSpPr>
            <a:spLocks noGrp="1"/>
          </p:cNvSpPr>
          <p:nvPr>
            <p:ph sz="quarter" idx="13"/>
          </p:nvPr>
        </p:nvSpPr>
        <p:spPr>
          <a:xfrm>
            <a:off x="628650" y="1538869"/>
            <a:ext cx="7886700" cy="4752739"/>
          </a:xfrm>
        </p:spPr>
        <p:txBody>
          <a:bodyPr/>
          <a:lstStyle/>
          <a:p>
            <a:r>
              <a:rPr lang="en-US" dirty="0"/>
              <a:t>Reach out to your State Representative and Senator.</a:t>
            </a:r>
          </a:p>
          <a:p>
            <a:r>
              <a:rPr lang="en-US" dirty="0"/>
              <a:t>If you aren’t sure who your legislators are, you can find out </a:t>
            </a:r>
            <a:r>
              <a:rPr lang="en-US" dirty="0">
                <a:hlinkClick r:id="rId2"/>
              </a:rPr>
              <a:t>here</a:t>
            </a:r>
            <a:r>
              <a:rPr lang="en-US" dirty="0"/>
              <a:t>.</a:t>
            </a:r>
          </a:p>
          <a:p>
            <a:r>
              <a:rPr lang="en-US" dirty="0"/>
              <a:t>Not sure what to say? Reach out to us for helpful tips </a:t>
            </a:r>
            <a:r>
              <a:rPr lang="en-US" dirty="0">
                <a:hlinkClick r:id="rId3"/>
              </a:rPr>
              <a:t>here</a:t>
            </a:r>
            <a:r>
              <a:rPr lang="en-US" dirty="0"/>
              <a:t>!</a:t>
            </a:r>
          </a:p>
        </p:txBody>
      </p:sp>
      <p:sp>
        <p:nvSpPr>
          <p:cNvPr id="3" name="Text Placeholder 2">
            <a:extLst>
              <a:ext uri="{FF2B5EF4-FFF2-40B4-BE49-F238E27FC236}">
                <a16:creationId xmlns:a16="http://schemas.microsoft.com/office/drawing/2014/main" id="{F9A734C5-8848-8340-942B-878E8DB78E84}"/>
              </a:ext>
            </a:extLst>
          </p:cNvPr>
          <p:cNvSpPr>
            <a:spLocks noGrp="1"/>
          </p:cNvSpPr>
          <p:nvPr>
            <p:ph type="body" sz="quarter" idx="14"/>
          </p:nvPr>
        </p:nvSpPr>
        <p:spPr/>
        <p:txBody>
          <a:bodyPr/>
          <a:lstStyle/>
          <a:p>
            <a:endParaRPr lang="en-US" dirty="0"/>
          </a:p>
        </p:txBody>
      </p:sp>
      <p:sp>
        <p:nvSpPr>
          <p:cNvPr id="4" name="Text Placeholder 3">
            <a:extLst>
              <a:ext uri="{FF2B5EF4-FFF2-40B4-BE49-F238E27FC236}">
                <a16:creationId xmlns:a16="http://schemas.microsoft.com/office/drawing/2014/main" id="{C594D777-CF09-044A-A94B-9173E25C992E}"/>
              </a:ext>
            </a:extLst>
          </p:cNvPr>
          <p:cNvSpPr>
            <a:spLocks noGrp="1"/>
          </p:cNvSpPr>
          <p:nvPr>
            <p:ph type="body" sz="quarter" idx="15"/>
          </p:nvPr>
        </p:nvSpPr>
        <p:spPr/>
        <p:txBody>
          <a:bodyPr/>
          <a:lstStyle/>
          <a:p>
            <a:r>
              <a:rPr lang="en-US" dirty="0"/>
              <a:t>Participate on a State Level</a:t>
            </a:r>
          </a:p>
        </p:txBody>
      </p:sp>
    </p:spTree>
    <p:extLst>
      <p:ext uri="{BB962C8B-B14F-4D97-AF65-F5344CB8AC3E}">
        <p14:creationId xmlns:p14="http://schemas.microsoft.com/office/powerpoint/2010/main" val="27518640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6EF274-76D9-4340-9C93-677E1B9D5029}"/>
              </a:ext>
            </a:extLst>
          </p:cNvPr>
          <p:cNvSpPr txBox="1">
            <a:spLocks/>
          </p:cNvSpPr>
          <p:nvPr/>
        </p:nvSpPr>
        <p:spPr>
          <a:xfrm>
            <a:off x="457200" y="173761"/>
            <a:ext cx="8229600" cy="1143000"/>
          </a:xfrm>
          <a:prstGeom prst="rect">
            <a:avLst/>
          </a:prstGeom>
        </p:spPr>
        <p:txBody>
          <a:bodyPr anchor="ctr">
            <a:noAutofit/>
          </a:bodyPr>
          <a:lstStyle>
            <a:lvl1pPr algn="ctr" defTabSz="914400" rtl="0" eaLnBrk="1" latinLnBrk="0" hangingPunct="1">
              <a:lnSpc>
                <a:spcPct val="90000"/>
              </a:lnSpc>
              <a:spcBef>
                <a:spcPct val="0"/>
              </a:spcBef>
              <a:buNone/>
              <a:defRPr sz="4400" b="1" kern="1200">
                <a:solidFill>
                  <a:srgbClr val="3787B0"/>
                </a:solidFill>
                <a:latin typeface="+mj-lt"/>
                <a:ea typeface="+mj-ea"/>
                <a:cs typeface="+mj-cs"/>
              </a:defRPr>
            </a:lvl1pPr>
          </a:lstStyle>
          <a:p>
            <a:r>
              <a:rPr lang="en-US" sz="3200" dirty="0">
                <a:solidFill>
                  <a:srgbClr val="2C739F"/>
                </a:solidFill>
              </a:rPr>
              <a:t>Add Your Voice to the Conversation</a:t>
            </a:r>
          </a:p>
        </p:txBody>
      </p:sp>
      <p:pic>
        <p:nvPicPr>
          <p:cNvPr id="7" name="Picture 6">
            <a:extLst>
              <a:ext uri="{FF2B5EF4-FFF2-40B4-BE49-F238E27FC236}">
                <a16:creationId xmlns:a16="http://schemas.microsoft.com/office/drawing/2014/main" id="{E67CD9D5-4BE1-134E-BB2C-84CDB596A055}"/>
              </a:ext>
            </a:extLst>
          </p:cNvPr>
          <p:cNvPicPr>
            <a:picLocks noChangeAspect="1"/>
          </p:cNvPicPr>
          <p:nvPr/>
        </p:nvPicPr>
        <p:blipFill rotWithShape="1">
          <a:blip r:embed="rId2">
            <a:extLst>
              <a:ext uri="{28A0092B-C50C-407E-A947-70E740481C1C}">
                <a14:useLocalDpi xmlns:a14="http://schemas.microsoft.com/office/drawing/2010/main" val="0"/>
              </a:ext>
            </a:extLst>
          </a:blip>
          <a:srcRect l="16420" r="18054"/>
          <a:stretch/>
        </p:blipFill>
        <p:spPr>
          <a:xfrm>
            <a:off x="996609" y="1147032"/>
            <a:ext cx="955110" cy="842061"/>
          </a:xfrm>
          <a:prstGeom prst="rect">
            <a:avLst/>
          </a:prstGeom>
        </p:spPr>
      </p:pic>
      <p:pic>
        <p:nvPicPr>
          <p:cNvPr id="8" name="Picture 7">
            <a:extLst>
              <a:ext uri="{FF2B5EF4-FFF2-40B4-BE49-F238E27FC236}">
                <a16:creationId xmlns:a16="http://schemas.microsoft.com/office/drawing/2014/main" id="{F6C73340-812E-9C4E-8511-7E2501A03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27" y="1989093"/>
            <a:ext cx="1200385" cy="842061"/>
          </a:xfrm>
          <a:prstGeom prst="rect">
            <a:avLst/>
          </a:prstGeom>
        </p:spPr>
      </p:pic>
      <p:pic>
        <p:nvPicPr>
          <p:cNvPr id="9" name="Picture 8">
            <a:extLst>
              <a:ext uri="{FF2B5EF4-FFF2-40B4-BE49-F238E27FC236}">
                <a16:creationId xmlns:a16="http://schemas.microsoft.com/office/drawing/2014/main" id="{C1F72054-AE8C-4046-A0D8-5465410A0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609" y="2838827"/>
            <a:ext cx="955110" cy="955110"/>
          </a:xfrm>
          <a:prstGeom prst="rect">
            <a:avLst/>
          </a:prstGeom>
        </p:spPr>
      </p:pic>
      <p:pic>
        <p:nvPicPr>
          <p:cNvPr id="10" name="Picture 9">
            <a:extLst>
              <a:ext uri="{FF2B5EF4-FFF2-40B4-BE49-F238E27FC236}">
                <a16:creationId xmlns:a16="http://schemas.microsoft.com/office/drawing/2014/main" id="{3AD46EA3-84C2-604E-8B11-CF43BBBD3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133" y="5378650"/>
            <a:ext cx="842061" cy="842061"/>
          </a:xfrm>
          <a:prstGeom prst="rect">
            <a:avLst/>
          </a:prstGeom>
        </p:spPr>
      </p:pic>
      <p:pic>
        <p:nvPicPr>
          <p:cNvPr id="11" name="Picture 10">
            <a:extLst>
              <a:ext uri="{FF2B5EF4-FFF2-40B4-BE49-F238E27FC236}">
                <a16:creationId xmlns:a16="http://schemas.microsoft.com/office/drawing/2014/main" id="{940FCEB6-EC50-BD4B-8450-73F405190A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09" y="3833038"/>
            <a:ext cx="836967" cy="768587"/>
          </a:xfrm>
          <a:prstGeom prst="rect">
            <a:avLst/>
          </a:prstGeom>
        </p:spPr>
      </p:pic>
      <p:pic>
        <p:nvPicPr>
          <p:cNvPr id="12" name="Picture 11">
            <a:extLst>
              <a:ext uri="{FF2B5EF4-FFF2-40B4-BE49-F238E27FC236}">
                <a16:creationId xmlns:a16="http://schemas.microsoft.com/office/drawing/2014/main" id="{CD8259A3-8756-2A4B-8686-D8F1F2DCF5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542" y="4640726"/>
            <a:ext cx="1054177" cy="737924"/>
          </a:xfrm>
          <a:prstGeom prst="rect">
            <a:avLst/>
          </a:prstGeom>
        </p:spPr>
      </p:pic>
      <p:sp>
        <p:nvSpPr>
          <p:cNvPr id="13" name="Content Placeholder 4">
            <a:extLst>
              <a:ext uri="{FF2B5EF4-FFF2-40B4-BE49-F238E27FC236}">
                <a16:creationId xmlns:a16="http://schemas.microsoft.com/office/drawing/2014/main" id="{C41360E8-1092-D348-9E0E-4C044F774C78}"/>
              </a:ext>
            </a:extLst>
          </p:cNvPr>
          <p:cNvSpPr txBox="1">
            <a:spLocks/>
          </p:cNvSpPr>
          <p:nvPr/>
        </p:nvSpPr>
        <p:spPr>
          <a:xfrm>
            <a:off x="2105306" y="1407031"/>
            <a:ext cx="6581494" cy="50395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lvl="2" indent="-231775">
              <a:spcBef>
                <a:spcPts val="0"/>
              </a:spcBef>
              <a:spcAft>
                <a:spcPts val="3000"/>
              </a:spcAft>
              <a:buClr>
                <a:srgbClr val="2C739F"/>
              </a:buClr>
            </a:pPr>
            <a:r>
              <a:rPr lang="en-US" sz="2000" dirty="0"/>
              <a:t>Talk abut school finance with others</a:t>
            </a:r>
          </a:p>
          <a:p>
            <a:pPr marL="231775" lvl="2" indent="-231775">
              <a:spcBef>
                <a:spcPts val="0"/>
              </a:spcBef>
              <a:spcAft>
                <a:spcPts val="3000"/>
              </a:spcAft>
              <a:buClr>
                <a:srgbClr val="2C739F"/>
              </a:buClr>
            </a:pPr>
            <a:r>
              <a:rPr lang="en-US" sz="2000" dirty="0"/>
              <a:t>Attend local municipal meetings such as the board of education, city/town council, or subcommittee meetings</a:t>
            </a:r>
          </a:p>
          <a:p>
            <a:pPr marL="231775" lvl="2" indent="-231775">
              <a:spcBef>
                <a:spcPts val="0"/>
              </a:spcBef>
              <a:spcAft>
                <a:spcPts val="3000"/>
              </a:spcAft>
              <a:buClr>
                <a:srgbClr val="2C739F"/>
              </a:buClr>
            </a:pPr>
            <a:r>
              <a:rPr lang="en-US" sz="2000" dirty="0"/>
              <a:t>Host a workshop or meeting with us</a:t>
            </a:r>
          </a:p>
          <a:p>
            <a:pPr marL="231775" lvl="2" indent="-231775">
              <a:spcBef>
                <a:spcPts val="0"/>
              </a:spcBef>
              <a:spcAft>
                <a:spcPts val="3000"/>
              </a:spcAft>
              <a:buClr>
                <a:srgbClr val="2C739F"/>
              </a:buClr>
            </a:pPr>
            <a:r>
              <a:rPr lang="en-US" sz="2000" dirty="0"/>
              <a:t>Attend a Wednesday workshop </a:t>
            </a:r>
          </a:p>
          <a:p>
            <a:pPr marL="231775" lvl="2" indent="-231775">
              <a:spcBef>
                <a:spcPts val="0"/>
              </a:spcBef>
              <a:spcAft>
                <a:spcPts val="3000"/>
              </a:spcAft>
              <a:buClr>
                <a:srgbClr val="2C739F"/>
              </a:buClr>
            </a:pPr>
            <a:r>
              <a:rPr lang="en-US" sz="2000" dirty="0"/>
              <a:t>Stay informed and help keep others informed</a:t>
            </a:r>
          </a:p>
          <a:p>
            <a:pPr marL="231775" lvl="2" indent="-231775">
              <a:spcBef>
                <a:spcPts val="0"/>
              </a:spcBef>
              <a:spcAft>
                <a:spcPts val="3000"/>
              </a:spcAft>
              <a:buClr>
                <a:srgbClr val="2C739F"/>
              </a:buClr>
            </a:pPr>
            <a:r>
              <a:rPr lang="en-US" sz="2000" dirty="0"/>
              <a:t>Let elected officials know school finance is an important issue for kids in your community</a:t>
            </a:r>
            <a:endParaRPr lang="en-US" sz="2000" dirty="0">
              <a:solidFill>
                <a:srgbClr val="1B1F20"/>
              </a:solidFill>
            </a:endParaRPr>
          </a:p>
        </p:txBody>
      </p:sp>
    </p:spTree>
    <p:extLst>
      <p:ext uri="{BB962C8B-B14F-4D97-AF65-F5344CB8AC3E}">
        <p14:creationId xmlns:p14="http://schemas.microsoft.com/office/powerpoint/2010/main" val="222428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3B6CB7-7CBD-B64C-0824-97157EE6975E}"/>
              </a:ext>
            </a:extLst>
          </p:cNvPr>
          <p:cNvSpPr>
            <a:spLocks noGrp="1"/>
          </p:cNvSpPr>
          <p:nvPr>
            <p:ph sz="quarter" idx="13"/>
          </p:nvPr>
        </p:nvSpPr>
        <p:spPr>
          <a:xfrm>
            <a:off x="628650" y="1538869"/>
            <a:ext cx="7886700" cy="4752739"/>
          </a:xfrm>
        </p:spPr>
        <p:txBody>
          <a:bodyPr/>
          <a:lstStyle/>
          <a:p>
            <a:pPr defTabSz="457200">
              <a:buClr>
                <a:srgbClr val="2C739F"/>
              </a:buClr>
            </a:pPr>
            <a:r>
              <a:rPr lang="en-US" dirty="0">
                <a:solidFill>
                  <a:srgbClr val="1A1D1E"/>
                </a:solidFill>
                <a:latin typeface="Century Gothic"/>
                <a:cs typeface="Century Gothic"/>
              </a:rPr>
              <a:t>Education is</a:t>
            </a:r>
            <a:r>
              <a:rPr lang="en-US" b="1" dirty="0">
                <a:solidFill>
                  <a:srgbClr val="1A1D1E"/>
                </a:solidFill>
                <a:latin typeface="Century Gothic"/>
                <a:cs typeface="Century Gothic"/>
              </a:rPr>
              <a:t> </a:t>
            </a:r>
            <a:r>
              <a:rPr lang="en-US" b="1" i="1" dirty="0">
                <a:solidFill>
                  <a:srgbClr val="1A1D1E"/>
                </a:solidFill>
                <a:latin typeface="Century Gothic"/>
                <a:cs typeface="Century Gothic"/>
              </a:rPr>
              <a:t>not</a:t>
            </a:r>
            <a:r>
              <a:rPr lang="en-US" b="1" dirty="0">
                <a:solidFill>
                  <a:srgbClr val="1A1D1E"/>
                </a:solidFill>
                <a:latin typeface="Century Gothic"/>
                <a:cs typeface="Century Gothic"/>
              </a:rPr>
              <a:t> </a:t>
            </a:r>
            <a:r>
              <a:rPr lang="en-US" dirty="0">
                <a:solidFill>
                  <a:srgbClr val="1A1D1E"/>
                </a:solidFill>
                <a:latin typeface="Century Gothic"/>
                <a:cs typeface="Century Gothic"/>
              </a:rPr>
              <a:t>a fundamental right under the United States Constitution.</a:t>
            </a:r>
          </a:p>
          <a:p>
            <a:r>
              <a:rPr lang="en-US" dirty="0">
                <a:solidFill>
                  <a:srgbClr val="1A1D1E"/>
                </a:solidFill>
                <a:latin typeface="Century Gothic"/>
                <a:cs typeface="Century Gothic"/>
              </a:rPr>
              <a:t>However, all 50 states </a:t>
            </a:r>
            <a:r>
              <a:rPr lang="en-US" dirty="0"/>
              <a:t>guarantee the right to a free public education in their constitutions.</a:t>
            </a:r>
            <a:endParaRPr lang="en-US" dirty="0">
              <a:solidFill>
                <a:srgbClr val="1A1D1E"/>
              </a:solidFill>
              <a:latin typeface="Century Gothic"/>
              <a:cs typeface="Century Gothic"/>
            </a:endParaRPr>
          </a:p>
          <a:p>
            <a:pPr defTabSz="457200">
              <a:buClr>
                <a:srgbClr val="2C739F"/>
              </a:buClr>
            </a:pPr>
            <a:r>
              <a:rPr lang="en-US" dirty="0">
                <a:solidFill>
                  <a:srgbClr val="1A1D1E"/>
                </a:solidFill>
                <a:latin typeface="Century Gothic"/>
                <a:cs typeface="Century Gothic"/>
              </a:rPr>
              <a:t>Public schools fall under the authority of state government and are primarily funded through state and local tax dollars. </a:t>
            </a:r>
          </a:p>
          <a:p>
            <a:endParaRPr lang="en-US" dirty="0"/>
          </a:p>
        </p:txBody>
      </p:sp>
      <p:sp>
        <p:nvSpPr>
          <p:cNvPr id="3" name="Text Placeholder 2">
            <a:extLst>
              <a:ext uri="{FF2B5EF4-FFF2-40B4-BE49-F238E27FC236}">
                <a16:creationId xmlns:a16="http://schemas.microsoft.com/office/drawing/2014/main" id="{85296017-85F0-985E-E2DC-089947D9FD41}"/>
              </a:ext>
            </a:extLst>
          </p:cNvPr>
          <p:cNvSpPr>
            <a:spLocks noGrp="1"/>
          </p:cNvSpPr>
          <p:nvPr>
            <p:ph type="body" sz="quarter" idx="14"/>
          </p:nvPr>
        </p:nvSpPr>
        <p:spPr/>
        <p:txBody>
          <a:bodyPr/>
          <a:lstStyle/>
          <a:p>
            <a:endParaRPr lang="en-US" dirty="0"/>
          </a:p>
        </p:txBody>
      </p:sp>
      <p:sp>
        <p:nvSpPr>
          <p:cNvPr id="4" name="Text Placeholder 3">
            <a:extLst>
              <a:ext uri="{FF2B5EF4-FFF2-40B4-BE49-F238E27FC236}">
                <a16:creationId xmlns:a16="http://schemas.microsoft.com/office/drawing/2014/main" id="{DA0882F0-3B37-3B49-2E6A-AA4485F8240A}"/>
              </a:ext>
            </a:extLst>
          </p:cNvPr>
          <p:cNvSpPr>
            <a:spLocks noGrp="1"/>
          </p:cNvSpPr>
          <p:nvPr>
            <p:ph type="body" sz="quarter" idx="15"/>
          </p:nvPr>
        </p:nvSpPr>
        <p:spPr/>
        <p:txBody>
          <a:bodyPr/>
          <a:lstStyle/>
          <a:p>
            <a:r>
              <a:rPr lang="en-US" dirty="0"/>
              <a:t>Right to a free public education</a:t>
            </a:r>
          </a:p>
        </p:txBody>
      </p:sp>
    </p:spTree>
    <p:extLst>
      <p:ext uri="{BB962C8B-B14F-4D97-AF65-F5344CB8AC3E}">
        <p14:creationId xmlns:p14="http://schemas.microsoft.com/office/powerpoint/2010/main" val="147154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AC9FB-76C8-8C44-A8E6-46B97D766BA4}"/>
              </a:ext>
            </a:extLst>
          </p:cNvPr>
          <p:cNvPicPr>
            <a:picLocks noChangeAspect="1"/>
          </p:cNvPicPr>
          <p:nvPr/>
        </p:nvPicPr>
        <p:blipFill>
          <a:blip r:embed="rId2"/>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F6C65AF-726D-564A-B8C2-71779DD4AD7A}"/>
              </a:ext>
            </a:extLst>
          </p:cNvPr>
          <p:cNvSpPr txBox="1"/>
          <p:nvPr/>
        </p:nvSpPr>
        <p:spPr>
          <a:xfrm>
            <a:off x="437493" y="370490"/>
            <a:ext cx="8269014" cy="1200329"/>
          </a:xfrm>
          <a:prstGeom prst="rect">
            <a:avLst/>
          </a:prstGeom>
          <a:noFill/>
        </p:spPr>
        <p:txBody>
          <a:bodyPr wrap="square" rtlCol="0">
            <a:spAutoFit/>
          </a:bodyPr>
          <a:lstStyle/>
          <a:p>
            <a:pPr algn="ctr"/>
            <a:r>
              <a:rPr lang="en-US" sz="3600" b="1" dirty="0">
                <a:solidFill>
                  <a:schemeClr val="bg1"/>
                </a:solidFill>
              </a:rPr>
              <a:t>How Much Connecticut Spends on </a:t>
            </a:r>
            <a:r>
              <a:rPr lang="en-US" sz="3600" b="1" dirty="0">
                <a:solidFill>
                  <a:srgbClr val="FFD800"/>
                </a:solidFill>
              </a:rPr>
              <a:t>K-12 Education</a:t>
            </a:r>
          </a:p>
        </p:txBody>
      </p:sp>
      <p:sp>
        <p:nvSpPr>
          <p:cNvPr id="6" name="TextBox 5">
            <a:extLst>
              <a:ext uri="{FF2B5EF4-FFF2-40B4-BE49-F238E27FC236}">
                <a16:creationId xmlns:a16="http://schemas.microsoft.com/office/drawing/2014/main" id="{A2C0410B-617B-E54D-ABB2-0D88EF1FBF9C}"/>
              </a:ext>
            </a:extLst>
          </p:cNvPr>
          <p:cNvSpPr txBox="1"/>
          <p:nvPr/>
        </p:nvSpPr>
        <p:spPr>
          <a:xfrm>
            <a:off x="1099645" y="2051668"/>
            <a:ext cx="6944710" cy="3108543"/>
          </a:xfrm>
          <a:prstGeom prst="rect">
            <a:avLst/>
          </a:prstGeom>
          <a:noFill/>
        </p:spPr>
        <p:txBody>
          <a:bodyPr wrap="square" rtlCol="0">
            <a:spAutoFit/>
          </a:bodyPr>
          <a:lstStyle/>
          <a:p>
            <a:r>
              <a:rPr lang="en-US" sz="2800" dirty="0">
                <a:solidFill>
                  <a:schemeClr val="bg1"/>
                </a:solidFill>
              </a:rPr>
              <a:t>K-12 education spending represents roughly </a:t>
            </a:r>
            <a:r>
              <a:rPr lang="en-US" sz="2800" b="1" dirty="0">
                <a:solidFill>
                  <a:srgbClr val="FFD800"/>
                </a:solidFill>
              </a:rPr>
              <a:t>15%</a:t>
            </a:r>
            <a:r>
              <a:rPr lang="en-US" sz="2800" dirty="0">
                <a:solidFill>
                  <a:schemeClr val="bg1"/>
                </a:solidFill>
              </a:rPr>
              <a:t> of the state budget, or </a:t>
            </a:r>
            <a:r>
              <a:rPr lang="en-US" sz="2800" b="1" dirty="0">
                <a:solidFill>
                  <a:srgbClr val="FFD800"/>
                </a:solidFill>
              </a:rPr>
              <a:t>$3.1 billion</a:t>
            </a:r>
            <a:r>
              <a:rPr lang="en-US" sz="2800" dirty="0">
                <a:solidFill>
                  <a:schemeClr val="bg1"/>
                </a:solidFill>
              </a:rPr>
              <a:t>.</a:t>
            </a:r>
          </a:p>
          <a:p>
            <a:endParaRPr lang="en-US" sz="2800" dirty="0">
              <a:solidFill>
                <a:schemeClr val="bg1"/>
              </a:solidFill>
            </a:endParaRPr>
          </a:p>
          <a:p>
            <a:r>
              <a:rPr lang="en-US" sz="2800" dirty="0">
                <a:solidFill>
                  <a:schemeClr val="bg1"/>
                </a:solidFill>
              </a:rPr>
              <a:t>Of that, nearly </a:t>
            </a:r>
            <a:r>
              <a:rPr lang="en-US" sz="2800" b="1" dirty="0">
                <a:solidFill>
                  <a:srgbClr val="FFD800"/>
                </a:solidFill>
              </a:rPr>
              <a:t>two-thirds</a:t>
            </a:r>
            <a:r>
              <a:rPr lang="en-US" sz="2800" dirty="0">
                <a:solidFill>
                  <a:schemeClr val="bg1"/>
                </a:solidFill>
              </a:rPr>
              <a:t>, or </a:t>
            </a:r>
            <a:r>
              <a:rPr lang="en-US" sz="2800" b="1" dirty="0">
                <a:solidFill>
                  <a:srgbClr val="FFD800"/>
                </a:solidFill>
              </a:rPr>
              <a:t>$2.1 billion</a:t>
            </a:r>
            <a:r>
              <a:rPr lang="en-US" sz="2800" dirty="0">
                <a:solidFill>
                  <a:schemeClr val="bg1"/>
                </a:solidFill>
              </a:rPr>
              <a:t>, goes to Education Cost Sharing (ECS) grants.  </a:t>
            </a:r>
          </a:p>
        </p:txBody>
      </p:sp>
    </p:spTree>
    <p:extLst>
      <p:ext uri="{BB962C8B-B14F-4D97-AF65-F5344CB8AC3E}">
        <p14:creationId xmlns:p14="http://schemas.microsoft.com/office/powerpoint/2010/main" val="221699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D0E5-B045-5645-BCD0-758B2ABFD755}"/>
              </a:ext>
            </a:extLst>
          </p:cNvPr>
          <p:cNvSpPr txBox="1">
            <a:spLocks/>
          </p:cNvSpPr>
          <p:nvPr/>
        </p:nvSpPr>
        <p:spPr>
          <a:xfrm>
            <a:off x="457200" y="582141"/>
            <a:ext cx="8229600" cy="1143000"/>
          </a:xfrm>
          <a:prstGeom prst="rect">
            <a:avLst/>
          </a:prstGeom>
        </p:spPr>
        <p:txBody>
          <a:bodyPr>
            <a:normAutofit/>
          </a:bodyPr>
          <a:lstStyle>
            <a:lvl1pPr algn="ctr" defTabSz="514350" rtl="0" eaLnBrk="1" latinLnBrk="0" hangingPunct="1">
              <a:lnSpc>
                <a:spcPct val="90000"/>
              </a:lnSpc>
              <a:spcBef>
                <a:spcPct val="0"/>
              </a:spcBef>
              <a:buNone/>
              <a:defRPr sz="2475" b="1" kern="1200">
                <a:solidFill>
                  <a:srgbClr val="3787B0"/>
                </a:solidFill>
                <a:latin typeface="+mj-lt"/>
                <a:ea typeface="+mj-ea"/>
                <a:cs typeface="+mj-cs"/>
              </a:defRPr>
            </a:lvl1pPr>
          </a:lstStyle>
          <a:p>
            <a:r>
              <a:rPr lang="en-US" sz="3200" dirty="0">
                <a:solidFill>
                  <a:srgbClr val="407FBE"/>
                </a:solidFill>
              </a:rPr>
              <a:t>What are the funding sources for K-12 education in Connecticut?</a:t>
            </a:r>
          </a:p>
        </p:txBody>
      </p:sp>
      <p:graphicFrame>
        <p:nvGraphicFramePr>
          <p:cNvPr id="4" name="Table 3">
            <a:extLst>
              <a:ext uri="{FF2B5EF4-FFF2-40B4-BE49-F238E27FC236}">
                <a16:creationId xmlns:a16="http://schemas.microsoft.com/office/drawing/2014/main" id="{5BE79B84-EAF9-7243-8D52-4EB395D02289}"/>
              </a:ext>
            </a:extLst>
          </p:cNvPr>
          <p:cNvGraphicFramePr>
            <a:graphicFrameLocks noGrp="1"/>
          </p:cNvGraphicFramePr>
          <p:nvPr/>
        </p:nvGraphicFramePr>
        <p:xfrm>
          <a:off x="7770230" y="2851485"/>
          <a:ext cx="952500" cy="2121357"/>
        </p:xfrm>
        <a:graphic>
          <a:graphicData uri="http://schemas.openxmlformats.org/drawingml/2006/table">
            <a:tbl>
              <a:tblPr firstRow="1" bandRow="1">
                <a:tableStyleId>{F5AB1C69-6EDB-4FF4-983F-18BD219EF322}</a:tableStyleId>
              </a:tblPr>
              <a:tblGrid>
                <a:gridCol w="952500">
                  <a:extLst>
                    <a:ext uri="{9D8B030D-6E8A-4147-A177-3AD203B41FA5}">
                      <a16:colId xmlns:a16="http://schemas.microsoft.com/office/drawing/2014/main" val="20000"/>
                    </a:ext>
                  </a:extLst>
                </a:gridCol>
              </a:tblGrid>
              <a:tr h="524871">
                <a:tc>
                  <a:txBody>
                    <a:bodyPr/>
                    <a:lstStyle/>
                    <a:p>
                      <a:pPr algn="ctr"/>
                      <a:r>
                        <a:rPr lang="en-US" sz="1100" dirty="0">
                          <a:latin typeface="Century Gothic"/>
                        </a:rPr>
                        <a:t>Percent</a:t>
                      </a:r>
                    </a:p>
                  </a:txBody>
                  <a:tcPr marL="68580" marR="68580" marT="34290" marB="34290" anchor="ctr">
                    <a:solidFill>
                      <a:srgbClr val="2C739F"/>
                    </a:solidFill>
                  </a:tcPr>
                </a:tc>
                <a:extLst>
                  <a:ext uri="{0D108BD9-81ED-4DB2-BD59-A6C34878D82A}">
                    <a16:rowId xmlns:a16="http://schemas.microsoft.com/office/drawing/2014/main" val="10000"/>
                  </a:ext>
                </a:extLst>
              </a:tr>
              <a:tr h="532162">
                <a:tc>
                  <a:txBody>
                    <a:bodyPr/>
                    <a:lstStyle/>
                    <a:p>
                      <a:pPr algn="ctr"/>
                      <a:r>
                        <a:rPr lang="en-US" sz="1100" dirty="0">
                          <a:latin typeface="Century Gothic"/>
                        </a:rPr>
                        <a:t>4.8%</a:t>
                      </a:r>
                    </a:p>
                  </a:txBody>
                  <a:tcPr marL="68580" marR="68580" marT="34290" marB="34290" anchor="ctr">
                    <a:solidFill>
                      <a:srgbClr val="DAE5CE"/>
                    </a:solidFill>
                  </a:tcPr>
                </a:tc>
                <a:extLst>
                  <a:ext uri="{0D108BD9-81ED-4DB2-BD59-A6C34878D82A}">
                    <a16:rowId xmlns:a16="http://schemas.microsoft.com/office/drawing/2014/main" val="10001"/>
                  </a:ext>
                </a:extLst>
              </a:tr>
              <a:tr h="532162">
                <a:tc>
                  <a:txBody>
                    <a:bodyPr/>
                    <a:lstStyle/>
                    <a:p>
                      <a:pPr algn="ctr"/>
                      <a:r>
                        <a:rPr lang="en-US" sz="1100" dirty="0">
                          <a:latin typeface="Century Gothic"/>
                        </a:rPr>
                        <a:t>37.2%</a:t>
                      </a:r>
                    </a:p>
                  </a:txBody>
                  <a:tcPr marL="68580" marR="68580" marT="34290" marB="34290" anchor="ctr">
                    <a:solidFill>
                      <a:srgbClr val="F0F3EB"/>
                    </a:solidFill>
                  </a:tcPr>
                </a:tc>
                <a:extLst>
                  <a:ext uri="{0D108BD9-81ED-4DB2-BD59-A6C34878D82A}">
                    <a16:rowId xmlns:a16="http://schemas.microsoft.com/office/drawing/2014/main" val="10002"/>
                  </a:ext>
                </a:extLst>
              </a:tr>
              <a:tr h="532162">
                <a:tc>
                  <a:txBody>
                    <a:bodyPr/>
                    <a:lstStyle/>
                    <a:p>
                      <a:pPr algn="ctr"/>
                      <a:r>
                        <a:rPr lang="en-US" sz="1100" dirty="0">
                          <a:latin typeface="Century Gothic"/>
                        </a:rPr>
                        <a:t>58.0%</a:t>
                      </a:r>
                    </a:p>
                  </a:txBody>
                  <a:tcPr marL="68580" marR="68580" marT="34290" marB="34290" anchor="ctr">
                    <a:solidFill>
                      <a:srgbClr val="DAE5CE"/>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68421F82-E494-CE48-B281-97CCD2DDD311}"/>
              </a:ext>
            </a:extLst>
          </p:cNvPr>
          <p:cNvSpPr txBox="1"/>
          <p:nvPr/>
        </p:nvSpPr>
        <p:spPr>
          <a:xfrm>
            <a:off x="0" y="5940937"/>
            <a:ext cx="9144000" cy="507831"/>
          </a:xfrm>
          <a:prstGeom prst="rect">
            <a:avLst/>
          </a:prstGeom>
          <a:noFill/>
        </p:spPr>
        <p:txBody>
          <a:bodyPr wrap="square" rtlCol="0">
            <a:spAutoFit/>
          </a:bodyPr>
          <a:lstStyle/>
          <a:p>
            <a:r>
              <a:rPr lang="en-US" sz="900" dirty="0">
                <a:solidFill>
                  <a:prstClr val="black"/>
                </a:solidFill>
                <a:latin typeface="Century Gothic" panose="020B0502020202020204" pitchFamily="34" charset="0"/>
                <a:cs typeface="Century Gothic"/>
              </a:rPr>
              <a:t>Source: </a:t>
            </a:r>
            <a:r>
              <a:rPr lang="en-US" sz="900" dirty="0">
                <a:solidFill>
                  <a:srgbClr val="000000"/>
                </a:solidFill>
                <a:latin typeface="Century Gothic" panose="020B0502020202020204" pitchFamily="34" charset="0"/>
              </a:rPr>
              <a:t>U.S. Census Bureau. (2021). Table 1: Summary of Public Elementary-Secondary School System Finances by State: Fiscal Year 2019. </a:t>
            </a:r>
            <a:r>
              <a:rPr lang="en-US" sz="900" i="1" dirty="0">
                <a:solidFill>
                  <a:srgbClr val="000000"/>
                </a:solidFill>
                <a:latin typeface="Century Gothic" panose="020B0502020202020204" pitchFamily="34" charset="0"/>
              </a:rPr>
              <a:t>2019 Annual Survey of School System Finances.</a:t>
            </a:r>
            <a:r>
              <a:rPr lang="en-US" sz="900" dirty="0">
                <a:solidFill>
                  <a:srgbClr val="000000"/>
                </a:solidFill>
                <a:latin typeface="Century Gothic" panose="020B0502020202020204" pitchFamily="34" charset="0"/>
              </a:rPr>
              <a:t> Washington, DC: Author. Available from https://www2.census.gov/programs-surveys/school-finances/tables/2019/secondary-education-finance/elsec19_sumtables.xls.</a:t>
            </a:r>
            <a:endParaRPr lang="en-US" sz="900" dirty="0">
              <a:solidFill>
                <a:srgbClr val="000000"/>
              </a:solidFill>
              <a:latin typeface="Century Gothic" panose="020B0502020202020204" pitchFamily="34" charset="0"/>
              <a:cs typeface="Century Gothic"/>
            </a:endParaRPr>
          </a:p>
        </p:txBody>
      </p:sp>
      <p:grpSp>
        <p:nvGrpSpPr>
          <p:cNvPr id="8" name="Group 7">
            <a:extLst>
              <a:ext uri="{FF2B5EF4-FFF2-40B4-BE49-F238E27FC236}">
                <a16:creationId xmlns:a16="http://schemas.microsoft.com/office/drawing/2014/main" id="{6D21599F-AC6C-3743-AA3C-3012AC2F7E6D}"/>
              </a:ext>
            </a:extLst>
          </p:cNvPr>
          <p:cNvGrpSpPr/>
          <p:nvPr/>
        </p:nvGrpSpPr>
        <p:grpSpPr>
          <a:xfrm>
            <a:off x="421270" y="1977162"/>
            <a:ext cx="7074404" cy="3822059"/>
            <a:chOff x="421270" y="1977162"/>
            <a:chExt cx="6054015" cy="3215449"/>
          </a:xfrm>
        </p:grpSpPr>
        <p:graphicFrame>
          <p:nvGraphicFramePr>
            <p:cNvPr id="3" name="Chart 2">
              <a:extLst>
                <a:ext uri="{FF2B5EF4-FFF2-40B4-BE49-F238E27FC236}">
                  <a16:creationId xmlns:a16="http://schemas.microsoft.com/office/drawing/2014/main" id="{79B5356C-1CC7-F243-AC54-57F050004264}"/>
                </a:ext>
              </a:extLst>
            </p:cNvPr>
            <p:cNvGraphicFramePr/>
            <p:nvPr/>
          </p:nvGraphicFramePr>
          <p:xfrm>
            <a:off x="2112835" y="1977162"/>
            <a:ext cx="4362450" cy="3215449"/>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e 5">
              <a:extLst>
                <a:ext uri="{FF2B5EF4-FFF2-40B4-BE49-F238E27FC236}">
                  <a16:creationId xmlns:a16="http://schemas.microsoft.com/office/drawing/2014/main" id="{B672CD2A-65F0-C44A-9657-1F06173B14DE}"/>
                </a:ext>
              </a:extLst>
            </p:cNvPr>
            <p:cNvSpPr/>
            <p:nvPr/>
          </p:nvSpPr>
          <p:spPr>
            <a:xfrm rot="10800000">
              <a:off x="1609691" y="2492356"/>
              <a:ext cx="558799" cy="2351316"/>
            </a:xfrm>
            <a:prstGeom prst="rightBrace">
              <a:avLst>
                <a:gd name="adj1" fmla="val 8333"/>
                <a:gd name="adj2" fmla="val 479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latin typeface="Century Gothic"/>
              </a:endParaRPr>
            </a:p>
          </p:txBody>
        </p:sp>
        <p:sp>
          <p:nvSpPr>
            <p:cNvPr id="7" name="TextBox 6">
              <a:extLst>
                <a:ext uri="{FF2B5EF4-FFF2-40B4-BE49-F238E27FC236}">
                  <a16:creationId xmlns:a16="http://schemas.microsoft.com/office/drawing/2014/main" id="{2FC60AEB-6D18-474F-96C6-3977B1C6F62D}"/>
                </a:ext>
              </a:extLst>
            </p:cNvPr>
            <p:cNvSpPr txBox="1"/>
            <p:nvPr/>
          </p:nvSpPr>
          <p:spPr>
            <a:xfrm>
              <a:off x="421270" y="3575683"/>
              <a:ext cx="1600200" cy="258929"/>
            </a:xfrm>
            <a:prstGeom prst="rect">
              <a:avLst/>
            </a:prstGeom>
            <a:noFill/>
          </p:spPr>
          <p:txBody>
            <a:bodyPr wrap="square" rtlCol="0">
              <a:spAutoFit/>
            </a:bodyPr>
            <a:lstStyle/>
            <a:p>
              <a:pPr algn="ctr"/>
              <a:r>
                <a:rPr lang="en-US" sz="1400" dirty="0">
                  <a:solidFill>
                    <a:srgbClr val="1B1F20"/>
                  </a:solidFill>
                  <a:latin typeface="Century Gothic"/>
                </a:rPr>
                <a:t>$12.0B</a:t>
              </a:r>
            </a:p>
          </p:txBody>
        </p:sp>
      </p:grpSp>
    </p:spTree>
    <p:extLst>
      <p:ext uri="{BB962C8B-B14F-4D97-AF65-F5344CB8AC3E}">
        <p14:creationId xmlns:p14="http://schemas.microsoft.com/office/powerpoint/2010/main" val="269826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7C8532-D103-4CCC-1DA9-00B479BC8EDD}"/>
              </a:ext>
            </a:extLst>
          </p:cNvPr>
          <p:cNvSpPr>
            <a:spLocks noGrp="1"/>
          </p:cNvSpPr>
          <p:nvPr>
            <p:ph type="body" sz="quarter" idx="12"/>
          </p:nvPr>
        </p:nvSpPr>
        <p:spPr/>
        <p:txBody>
          <a:bodyPr/>
          <a:lstStyle/>
          <a:p>
            <a:r>
              <a:rPr lang="en-US" dirty="0"/>
              <a:t>Where you live matters</a:t>
            </a:r>
          </a:p>
        </p:txBody>
      </p:sp>
    </p:spTree>
    <p:extLst>
      <p:ext uri="{BB962C8B-B14F-4D97-AF65-F5344CB8AC3E}">
        <p14:creationId xmlns:p14="http://schemas.microsoft.com/office/powerpoint/2010/main" val="255881203"/>
      </p:ext>
    </p:extLst>
  </p:cSld>
  <p:clrMapOvr>
    <a:masterClrMapping/>
  </p:clrMapOvr>
</p:sld>
</file>

<file path=ppt/theme/theme1.xml><?xml version="1.0" encoding="utf-8"?>
<a:theme xmlns:a="http://schemas.openxmlformats.org/drawingml/2006/main" name="ssfp new">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fp new" id="{766ECEF1-3B78-374D-B2ED-1F0202140D86}" vid="{4552B26C-7E87-FA40-960F-EEFC8E22BE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118795</TotalTime>
  <Words>2826</Words>
  <Application>Microsoft Macintosh PowerPoint</Application>
  <PresentationFormat>On-screen Show (4:3)</PresentationFormat>
  <Paragraphs>321</Paragraphs>
  <Slides>55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Century Gothic</vt:lpstr>
      <vt:lpstr>Kelvingrove-Regular</vt:lpstr>
      <vt:lpstr>ssfp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ECS formula is used to distribute state education aid to municipalities for their local or regional public school districts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CT Has More than 10 different funding formulas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Finance 101</dc:title>
  <dc:creator>Katie Roy</dc:creator>
  <cp:lastModifiedBy>Jen Nakos</cp:lastModifiedBy>
  <cp:revision>1483</cp:revision>
  <cp:lastPrinted>2020-12-07T20:39:10Z</cp:lastPrinted>
  <dcterms:created xsi:type="dcterms:W3CDTF">2015-03-03T13:36:27Z</dcterms:created>
  <dcterms:modified xsi:type="dcterms:W3CDTF">2022-08-18T17:23:43Z</dcterms:modified>
</cp:coreProperties>
</file>